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61" r:id="rId3"/>
    <p:sldId id="262" r:id="rId4"/>
    <p:sldId id="269" r:id="rId5"/>
    <p:sldId id="278" r:id="rId6"/>
    <p:sldId id="280" r:id="rId7"/>
    <p:sldId id="267" r:id="rId8"/>
    <p:sldId id="284" r:id="rId9"/>
    <p:sldId id="274" r:id="rId10"/>
    <p:sldId id="271" r:id="rId11"/>
    <p:sldId id="288" r:id="rId12"/>
    <p:sldId id="285" r:id="rId13"/>
    <p:sldId id="264" r:id="rId14"/>
    <p:sldId id="28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FD5E00"/>
    <a:srgbClr val="BA4DFF"/>
    <a:srgbClr val="FF3F7E"/>
    <a:srgbClr val="FFC50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38"/>
    <p:restoredTop sz="62342"/>
  </p:normalViewPr>
  <p:slideViewPr>
    <p:cSldViewPr snapToGrid="0" snapToObjects="1">
      <p:cViewPr>
        <p:scale>
          <a:sx n="88" d="100"/>
          <a:sy n="88" d="100"/>
        </p:scale>
        <p:origin x="0" y="144"/>
      </p:cViewPr>
      <p:guideLst/>
    </p:cSldViewPr>
  </p:slideViewPr>
  <p:notesTextViewPr>
    <p:cViewPr>
      <p:scale>
        <a:sx n="190" d="100"/>
        <a:sy n="19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28.jpeg>
</file>

<file path=ppt/media/image29.jpg>
</file>

<file path=ppt/media/image3.png>
</file>

<file path=ppt/media/image30.png>
</file>

<file path=ppt/media/image4.jpeg>
</file>

<file path=ppt/media/image5.png>
</file>

<file path=ppt/media/image6.sv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8F91DC-F675-A041-95E8-64FD2AEEF654}" type="datetimeFigureOut">
              <a:rPr lang="en-US" smtClean="0"/>
              <a:t>6/7/21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FDA5F3-45B5-D84C-BFA3-D148D22D6A8B}" type="slidenum">
              <a:rPr lang="en-US" smtClean="0"/>
              <a:t>‹#›</a:t>
            </a:fld>
            <a:endParaRPr lang="en-US"/>
          </a:p>
        </p:txBody>
      </p:sp>
    </p:spTree>
    <p:extLst>
      <p:ext uri="{BB962C8B-B14F-4D97-AF65-F5344CB8AC3E}">
        <p14:creationId xmlns:p14="http://schemas.microsoft.com/office/powerpoint/2010/main" val="1435396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a:t>Hello,</a:t>
            </a:r>
            <a:br>
              <a:rPr lang="en-US" sz="2800" dirty="0"/>
            </a:br>
            <a:r>
              <a:rPr lang="en-US" sz="2800" dirty="0"/>
              <a:t>I am Reza representing Cogent Company. We are presenting ‘Noise Pollution Insights’ for the “Smart Cities Hackathon”.</a:t>
            </a:r>
          </a:p>
        </p:txBody>
      </p:sp>
      <p:sp>
        <p:nvSpPr>
          <p:cNvPr id="4" name="Slide Number Placeholder 3"/>
          <p:cNvSpPr>
            <a:spLocks noGrp="1"/>
          </p:cNvSpPr>
          <p:nvPr>
            <p:ph type="sldNum" sz="quarter" idx="5"/>
          </p:nvPr>
        </p:nvSpPr>
        <p:spPr/>
        <p:txBody>
          <a:bodyPr/>
          <a:lstStyle/>
          <a:p>
            <a:fld id="{82FDA5F3-45B5-D84C-BFA3-D148D22D6A8B}" type="slidenum">
              <a:rPr lang="en-US" smtClean="0"/>
              <a:t>1</a:t>
            </a:fld>
            <a:endParaRPr lang="en-US"/>
          </a:p>
        </p:txBody>
      </p:sp>
    </p:spTree>
    <p:extLst>
      <p:ext uri="{BB962C8B-B14F-4D97-AF65-F5344CB8AC3E}">
        <p14:creationId xmlns:p14="http://schemas.microsoft.com/office/powerpoint/2010/main" val="1039714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Going Forward, our roadmap ahead is shown in the following verticals.</a:t>
            </a:r>
            <a:br>
              <a:rPr lang="en-US" dirty="0"/>
            </a:br>
            <a:br>
              <a:rPr lang="en-US" dirty="0"/>
            </a:br>
            <a:r>
              <a:rPr lang="en-US" sz="1200" b="1" dirty="0">
                <a:solidFill>
                  <a:schemeClr val="accent1">
                    <a:lumMod val="75000"/>
                  </a:schemeClr>
                </a:solidFill>
              </a:rPr>
              <a:t>Budget and Finance Approval</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a:solidFill>
                  <a:schemeClr val="accent1">
                    <a:lumMod val="75000"/>
                  </a:schemeClr>
                </a:solidFill>
              </a:rPr>
              <a:t>Connectivity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a:solidFill>
                  <a:schemeClr val="accent1">
                    <a:lumMod val="75000"/>
                  </a:schemeClr>
                </a:solidFill>
              </a:rPr>
              <a:t>Scalability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a:solidFill>
                  <a:schemeClr val="accent1">
                    <a:lumMod val="75000"/>
                  </a:schemeClr>
                </a:solidFill>
              </a:rPr>
              <a:t>User Participating Incentives - </a:t>
            </a:r>
            <a:r>
              <a:rPr lang="en-US" sz="1200" dirty="0">
                <a:solidFill>
                  <a:schemeClr val="accent1">
                    <a:lumMod val="75000"/>
                  </a:schemeClr>
                </a:solidFill>
              </a:rPr>
              <a:t>Earning points for noise transaction </a:t>
            </a:r>
            <a:endParaRPr lang="en-US" sz="1200" b="1" dirty="0">
              <a:solidFill>
                <a:schemeClr val="accent1">
                  <a:lumMod val="75000"/>
                </a:schemeClr>
              </a:solidFill>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a:solidFill>
                  <a:schemeClr val="accent1">
                    <a:lumMod val="75000"/>
                  </a:schemeClr>
                </a:solidFill>
              </a:rPr>
              <a:t>Future Predictions (Machine Learning)  </a:t>
            </a:r>
          </a:p>
          <a:p>
            <a:pPr marL="742950" lvl="1" indent="-285750">
              <a:buFont typeface="Arial" panose="020B0604020202020204" pitchFamily="34" charset="0"/>
              <a:buChar char="•"/>
            </a:pPr>
            <a:r>
              <a:rPr lang="en-US" sz="1600" dirty="0">
                <a:solidFill>
                  <a:schemeClr val="accent1">
                    <a:lumMod val="75000"/>
                  </a:schemeClr>
                </a:solidFill>
              </a:rPr>
              <a:t>Health Model</a:t>
            </a:r>
          </a:p>
          <a:p>
            <a:pPr marL="742950" lvl="1" indent="-285750">
              <a:buFont typeface="Arial" panose="020B0604020202020204" pitchFamily="34" charset="0"/>
              <a:buChar char="•"/>
            </a:pPr>
            <a:r>
              <a:rPr lang="en-US" sz="1600" dirty="0">
                <a:solidFill>
                  <a:schemeClr val="accent1">
                    <a:lumMod val="75000"/>
                  </a:schemeClr>
                </a:solidFill>
              </a:rPr>
              <a:t>Real Estate Model</a:t>
            </a:r>
          </a:p>
          <a:p>
            <a:pPr marL="742950" lvl="1" indent="-285750">
              <a:buFont typeface="Arial" panose="020B0604020202020204" pitchFamily="34" charset="0"/>
              <a:buChar char="•"/>
            </a:pPr>
            <a:r>
              <a:rPr lang="en-US" sz="1600" dirty="0">
                <a:solidFill>
                  <a:schemeClr val="accent1">
                    <a:lumMod val="75000"/>
                  </a:schemeClr>
                </a:solidFill>
              </a:rPr>
              <a:t>Complaint Model</a:t>
            </a:r>
          </a:p>
          <a:p>
            <a:pPr marL="742950" lvl="1" indent="-285750">
              <a:buFont typeface="Arial" panose="020B0604020202020204" pitchFamily="34" charset="0"/>
              <a:buChar char="•"/>
            </a:pPr>
            <a:r>
              <a:rPr lang="en-US" sz="1600" dirty="0">
                <a:solidFill>
                  <a:schemeClr val="accent1">
                    <a:lumMod val="75000"/>
                  </a:schemeClr>
                </a:solidFill>
              </a:rPr>
              <a:t>Climate Model</a:t>
            </a:r>
            <a:endParaRPr lang="en-US" sz="1200" b="1" dirty="0">
              <a:solidFill>
                <a:schemeClr val="accent1">
                  <a:lumMod val="75000"/>
                </a:schemeClr>
              </a:solidFill>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a:solidFill>
                  <a:schemeClr val="accent1">
                    <a:lumMod val="75000"/>
                  </a:schemeClr>
                </a:solidFill>
              </a:rPr>
              <a:t>Environmental Actions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1" dirty="0">
              <a:solidFill>
                <a:schemeClr val="accent1">
                  <a:lumMod val="75000"/>
                </a:schemeClr>
              </a:solidFill>
            </a:endParaRPr>
          </a:p>
          <a:p>
            <a:endParaRPr lang="en-US" dirty="0"/>
          </a:p>
        </p:txBody>
      </p:sp>
      <p:sp>
        <p:nvSpPr>
          <p:cNvPr id="4" name="Slide Number Placeholder 3"/>
          <p:cNvSpPr>
            <a:spLocks noGrp="1"/>
          </p:cNvSpPr>
          <p:nvPr>
            <p:ph type="sldNum" sz="quarter" idx="5"/>
          </p:nvPr>
        </p:nvSpPr>
        <p:spPr/>
        <p:txBody>
          <a:bodyPr/>
          <a:lstStyle/>
          <a:p>
            <a:fld id="{82FDA5F3-45B5-D84C-BFA3-D148D22D6A8B}" type="slidenum">
              <a:rPr lang="en-US" smtClean="0"/>
              <a:t>10</a:t>
            </a:fld>
            <a:endParaRPr lang="en-US"/>
          </a:p>
        </p:txBody>
      </p:sp>
    </p:spTree>
    <p:extLst>
      <p:ext uri="{BB962C8B-B14F-4D97-AF65-F5344CB8AC3E}">
        <p14:creationId xmlns:p14="http://schemas.microsoft.com/office/powerpoint/2010/main" val="37496826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DA5F3-45B5-D84C-BFA3-D148D22D6A8B}" type="slidenum">
              <a:rPr lang="en-US" smtClean="0"/>
              <a:t>11</a:t>
            </a:fld>
            <a:endParaRPr lang="en-US"/>
          </a:p>
        </p:txBody>
      </p:sp>
    </p:spTree>
    <p:extLst>
      <p:ext uri="{BB962C8B-B14F-4D97-AF65-F5344CB8AC3E}">
        <p14:creationId xmlns:p14="http://schemas.microsoft.com/office/powerpoint/2010/main" val="3471122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DA5F3-45B5-D84C-BFA3-D148D22D6A8B}" type="slidenum">
              <a:rPr lang="en-US" smtClean="0"/>
              <a:t>12</a:t>
            </a:fld>
            <a:endParaRPr lang="en-US"/>
          </a:p>
        </p:txBody>
      </p:sp>
    </p:spTree>
    <p:extLst>
      <p:ext uri="{BB962C8B-B14F-4D97-AF65-F5344CB8AC3E}">
        <p14:creationId xmlns:p14="http://schemas.microsoft.com/office/powerpoint/2010/main" val="1732204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DA5F3-45B5-D84C-BFA3-D148D22D6A8B}" type="slidenum">
              <a:rPr lang="en-US" smtClean="0"/>
              <a:t>13</a:t>
            </a:fld>
            <a:endParaRPr lang="en-US"/>
          </a:p>
        </p:txBody>
      </p:sp>
    </p:spTree>
    <p:extLst>
      <p:ext uri="{BB962C8B-B14F-4D97-AF65-F5344CB8AC3E}">
        <p14:creationId xmlns:p14="http://schemas.microsoft.com/office/powerpoint/2010/main" val="85612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DA5F3-45B5-D84C-BFA3-D148D22D6A8B}" type="slidenum">
              <a:rPr lang="en-US" smtClean="0"/>
              <a:t>14</a:t>
            </a:fld>
            <a:endParaRPr lang="en-US"/>
          </a:p>
        </p:txBody>
      </p:sp>
    </p:spTree>
    <p:extLst>
      <p:ext uri="{BB962C8B-B14F-4D97-AF65-F5344CB8AC3E}">
        <p14:creationId xmlns:p14="http://schemas.microsoft.com/office/powerpoint/2010/main" val="1095492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CA" sz="1200" dirty="0">
                <a:latin typeface="Verdana" panose="020B0604030504040204" pitchFamily="34" charset="0"/>
                <a:ea typeface="Verdana" panose="020B0604030504040204" pitchFamily="34" charset="0"/>
                <a:cs typeface="Verdana" panose="020B0604030504040204" pitchFamily="34" charset="0"/>
              </a:rPr>
              <a:t>Our problem is that the environment agency estimates that noise is responsible for 72,00 hospital admissions in Europe alone, However our main focus is on Singapore with </a:t>
            </a:r>
            <a:r>
              <a:rPr lang="en-CA" sz="1200" u="sng" dirty="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rPr>
              <a:t>5.7 million</a:t>
            </a:r>
            <a:r>
              <a:rPr lang="en-CA" sz="1200" dirty="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rPr>
              <a:t> </a:t>
            </a:r>
            <a:r>
              <a:rPr lang="en-CA" sz="1200" dirty="0">
                <a:latin typeface="Verdana" panose="020B0604030504040204" pitchFamily="34" charset="0"/>
                <a:ea typeface="Verdana" panose="020B0604030504040204" pitchFamily="34" charset="0"/>
                <a:cs typeface="Verdana" panose="020B0604030504040204" pitchFamily="34" charset="0"/>
              </a:rPr>
              <a:t>population.</a:t>
            </a:r>
          </a:p>
          <a:p>
            <a:pPr marL="285750" indent="-285750">
              <a:buFont typeface="Arial" panose="020B0604020202020204" pitchFamily="34" charset="0"/>
              <a:buChar char="•"/>
            </a:pPr>
            <a:endParaRPr lang="en-CA" sz="12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CA" sz="1200" dirty="0">
                <a:latin typeface="Verdana" panose="020B0604030504040204" pitchFamily="34" charset="0"/>
                <a:ea typeface="Verdana" panose="020B0604030504040204" pitchFamily="34" charset="0"/>
                <a:cs typeface="Verdana" panose="020B0604030504040204" pitchFamily="34" charset="0"/>
              </a:rPr>
              <a:t>We are different because we will provide a unique proposal to save the govt time and money and provide a better health assessment for the population.</a:t>
            </a:r>
          </a:p>
          <a:p>
            <a:pPr marL="285750" indent="-285750">
              <a:buFont typeface="Arial" panose="020B0604020202020204" pitchFamily="34" charset="0"/>
              <a:buChar char="•"/>
            </a:pPr>
            <a:endParaRPr lang="en-CA" sz="12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CA" sz="1200" b="0" i="0" kern="1200" dirty="0">
                <a:solidFill>
                  <a:schemeClr val="tx1"/>
                </a:solidFill>
                <a:effectLst/>
                <a:latin typeface="+mn-lt"/>
                <a:ea typeface="+mn-ea"/>
                <a:cs typeface="+mn-cs"/>
              </a:rPr>
              <a:t>Singapore is facing a severe issue of urban noise pollution. More than 80% of its citizens live within short distances between transportation. Around 70,000 complaints of excessive noise are made every year.</a:t>
            </a:r>
          </a:p>
          <a:p>
            <a:pPr marL="285750" indent="-285750">
              <a:buFont typeface="Arial" panose="020B0604020202020204" pitchFamily="34" charset="0"/>
              <a:buChar char="•"/>
            </a:pPr>
            <a:endParaRPr lang="en-CA" sz="1200" b="0" i="0" kern="1200" dirty="0">
              <a:solidFill>
                <a:schemeClr val="tx1"/>
              </a:solidFill>
              <a:effectLst/>
              <a:latin typeface="+mn-lt"/>
              <a:ea typeface="+mn-ea"/>
              <a:cs typeface="+mn-cs"/>
            </a:endParaRPr>
          </a:p>
          <a:p>
            <a:pPr marL="285750" indent="-285750">
              <a:buFont typeface="Arial" panose="020B0604020202020204" pitchFamily="34" charset="0"/>
              <a:buChar char="•"/>
            </a:pPr>
            <a:endParaRPr lang="en-CA" sz="12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82FDA5F3-45B5-D84C-BFA3-D148D22D6A8B}" type="slidenum">
              <a:rPr lang="en-US" smtClean="0"/>
              <a:t>2</a:t>
            </a:fld>
            <a:endParaRPr lang="en-US"/>
          </a:p>
        </p:txBody>
      </p:sp>
    </p:spTree>
    <p:extLst>
      <p:ext uri="{BB962C8B-B14F-4D97-AF65-F5344CB8AC3E}">
        <p14:creationId xmlns:p14="http://schemas.microsoft.com/office/powerpoint/2010/main" val="38288889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Verdana" panose="020B0604030504040204" pitchFamily="34" charset="0"/>
                <a:ea typeface="Verdana" panose="020B0604030504040204" pitchFamily="34" charset="0"/>
                <a:cs typeface="Verdana" panose="020B0604030504040204" pitchFamily="34" charset="0"/>
              </a:rPr>
              <a:t>First, </a:t>
            </a:r>
            <a:r>
              <a:rPr lang="en-CA" sz="1200" b="0" i="0" kern="1200" dirty="0">
                <a:solidFill>
                  <a:schemeClr val="tx1"/>
                </a:solidFill>
                <a:effectLst/>
                <a:latin typeface="+mn-lt"/>
                <a:ea typeface="+mn-ea"/>
                <a:cs typeface="+mn-cs"/>
              </a:rPr>
              <a:t>Our solution to the problem for smart Transportation is that the individual can identify noise pollution in the environment and receive </a:t>
            </a:r>
            <a:r>
              <a:rPr lang="en-US" sz="1200" dirty="0">
                <a:latin typeface="Verdana" panose="020B0604030504040204" pitchFamily="34" charset="0"/>
                <a:ea typeface="Verdana" panose="020B0604030504040204" pitchFamily="34" charset="0"/>
                <a:cs typeface="Verdana" panose="020B0604030504040204" pitchFamily="34" charset="0"/>
              </a:rPr>
              <a:t>Health predictions in the short and long term named Pollution Watch</a:t>
            </a:r>
            <a:br>
              <a:rPr lang="en-US" sz="1200" dirty="0">
                <a:latin typeface="Verdana" panose="020B0604030504040204" pitchFamily="34" charset="0"/>
                <a:ea typeface="Verdana" panose="020B0604030504040204" pitchFamily="34" charset="0"/>
                <a:cs typeface="Verdana" panose="020B0604030504040204" pitchFamily="34" charset="0"/>
              </a:rPr>
            </a:br>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Second, is that the environment agency can identify alert levels using a dashboard named Pollution Insights</a:t>
            </a:r>
          </a:p>
          <a:p>
            <a:endParaRPr lang="en-CA" sz="1200" b="0" i="0" kern="1200" dirty="0">
              <a:solidFill>
                <a:schemeClr val="tx1"/>
              </a:solidFill>
              <a:effectLst/>
              <a:latin typeface="+mn-lt"/>
              <a:ea typeface="+mn-ea"/>
              <a:cs typeface="+mn-cs"/>
            </a:endParaRPr>
          </a:p>
          <a:p>
            <a:endParaRPr lang="en-CA"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82FDA5F3-45B5-D84C-BFA3-D148D22D6A8B}" type="slidenum">
              <a:rPr lang="en-US" smtClean="0"/>
              <a:t>3</a:t>
            </a:fld>
            <a:endParaRPr lang="en-US"/>
          </a:p>
        </p:txBody>
      </p:sp>
    </p:spTree>
    <p:extLst>
      <p:ext uri="{BB962C8B-B14F-4D97-AF65-F5344CB8AC3E}">
        <p14:creationId xmlns:p14="http://schemas.microsoft.com/office/powerpoint/2010/main" val="48898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Globally, our monetization findings shows that monitoring the noise market was valued at over 700M in 2019 and is projected to reach over 950M by 2027 which is growing at a rate of 4.21%.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70C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70C0"/>
                </a:solidFill>
              </a:rPr>
              <a:t>Smart Transportation Market size (Singapore) 2020: 21.3M USD</a:t>
            </a:r>
          </a:p>
          <a:p>
            <a:endParaRPr lang="en-US" dirty="0"/>
          </a:p>
          <a:p>
            <a:endParaRPr lang="en-US" dirty="0"/>
          </a:p>
          <a:p>
            <a:r>
              <a:rPr lang="en-US" dirty="0"/>
              <a:t>In Singapore the greatest monetization lies within the red zone which are the urban and highly densed area. The least monetization lies in Amber zone and no monetization in green zone due to no complaints.</a:t>
            </a:r>
            <a:br>
              <a:rPr lang="en-US" dirty="0"/>
            </a:br>
            <a:endParaRPr lang="en-US" dirty="0"/>
          </a:p>
          <a:p>
            <a:endParaRPr lang="en-US" dirty="0"/>
          </a:p>
        </p:txBody>
      </p:sp>
      <p:sp>
        <p:nvSpPr>
          <p:cNvPr id="4" name="Slide Number Placeholder 3"/>
          <p:cNvSpPr>
            <a:spLocks noGrp="1"/>
          </p:cNvSpPr>
          <p:nvPr>
            <p:ph type="sldNum" sz="quarter" idx="5"/>
          </p:nvPr>
        </p:nvSpPr>
        <p:spPr/>
        <p:txBody>
          <a:bodyPr/>
          <a:lstStyle/>
          <a:p>
            <a:fld id="{82FDA5F3-45B5-D84C-BFA3-D148D22D6A8B}" type="slidenum">
              <a:rPr lang="en-US" smtClean="0"/>
              <a:t>4</a:t>
            </a:fld>
            <a:endParaRPr lang="en-US"/>
          </a:p>
        </p:txBody>
      </p:sp>
    </p:spTree>
    <p:extLst>
      <p:ext uri="{BB962C8B-B14F-4D97-AF65-F5344CB8AC3E}">
        <p14:creationId xmlns:p14="http://schemas.microsoft.com/office/powerpoint/2010/main" val="2684331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underlying magic of our proposal, that we don’t show to the public is the impact it has on the real-time noise pollution index after using the product.</a:t>
            </a:r>
          </a:p>
          <a:p>
            <a:endParaRPr lang="en-US" dirty="0"/>
          </a:p>
          <a:p>
            <a:r>
              <a:rPr lang="en-US" dirty="0"/>
              <a:t>This is a visualization showing for central Singapore before a moderate index of 74 to a good index of 30.</a:t>
            </a:r>
          </a:p>
        </p:txBody>
      </p:sp>
      <p:sp>
        <p:nvSpPr>
          <p:cNvPr id="4" name="Slide Number Placeholder 3"/>
          <p:cNvSpPr>
            <a:spLocks noGrp="1"/>
          </p:cNvSpPr>
          <p:nvPr>
            <p:ph type="sldNum" sz="quarter" idx="5"/>
          </p:nvPr>
        </p:nvSpPr>
        <p:spPr/>
        <p:txBody>
          <a:bodyPr/>
          <a:lstStyle/>
          <a:p>
            <a:fld id="{82FDA5F3-45B5-D84C-BFA3-D148D22D6A8B}" type="slidenum">
              <a:rPr lang="en-US" smtClean="0"/>
              <a:t>5</a:t>
            </a:fld>
            <a:endParaRPr lang="en-US"/>
          </a:p>
        </p:txBody>
      </p:sp>
    </p:spTree>
    <p:extLst>
      <p:ext uri="{BB962C8B-B14F-4D97-AF65-F5344CB8AC3E}">
        <p14:creationId xmlns:p14="http://schemas.microsoft.com/office/powerpoint/2010/main" val="409140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Introducing our Noise pollution watch. The user can submit noise signals in dB and on GPS location.</a:t>
            </a:r>
            <a:br>
              <a:rPr lang="en-US" dirty="0"/>
            </a:br>
            <a:br>
              <a:rPr lang="en-US" dirty="0"/>
            </a:br>
            <a:r>
              <a:rPr lang="en-US" dirty="0"/>
              <a:t>The app also integrates with mapping technology to show polluted places within same vicinity. </a:t>
            </a:r>
          </a:p>
        </p:txBody>
      </p:sp>
      <p:sp>
        <p:nvSpPr>
          <p:cNvPr id="4" name="Slide Number Placeholder 3"/>
          <p:cNvSpPr>
            <a:spLocks noGrp="1"/>
          </p:cNvSpPr>
          <p:nvPr>
            <p:ph type="sldNum" sz="quarter" idx="5"/>
          </p:nvPr>
        </p:nvSpPr>
        <p:spPr/>
        <p:txBody>
          <a:bodyPr/>
          <a:lstStyle/>
          <a:p>
            <a:fld id="{82FDA5F3-45B5-D84C-BFA3-D148D22D6A8B}" type="slidenum">
              <a:rPr lang="en-US" smtClean="0"/>
              <a:t>6</a:t>
            </a:fld>
            <a:endParaRPr lang="en-US"/>
          </a:p>
        </p:txBody>
      </p:sp>
    </p:spTree>
    <p:extLst>
      <p:ext uri="{BB962C8B-B14F-4D97-AF65-F5344CB8AC3E}">
        <p14:creationId xmlns:p14="http://schemas.microsoft.com/office/powerpoint/2010/main" val="2961520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Introducing our Noise pollution Insights. The purpose of the dashboard is to enable environment agency with greater insight on noise polluted data collected by the mobile app in real-time.</a:t>
            </a:r>
            <a:br>
              <a:rPr lang="en-US" dirty="0"/>
            </a:br>
            <a:br>
              <a:rPr lang="en-US" dirty="0"/>
            </a:br>
            <a:r>
              <a:rPr lang="en-US" dirty="0"/>
              <a:t>The dashboard can also show different alert level for agencies to take actions on and make better informed decisions.</a:t>
            </a:r>
          </a:p>
        </p:txBody>
      </p:sp>
      <p:sp>
        <p:nvSpPr>
          <p:cNvPr id="4" name="Slide Number Placeholder 3"/>
          <p:cNvSpPr>
            <a:spLocks noGrp="1"/>
          </p:cNvSpPr>
          <p:nvPr>
            <p:ph type="sldNum" sz="quarter" idx="5"/>
          </p:nvPr>
        </p:nvSpPr>
        <p:spPr/>
        <p:txBody>
          <a:bodyPr/>
          <a:lstStyle/>
          <a:p>
            <a:fld id="{82FDA5F3-45B5-D84C-BFA3-D148D22D6A8B}" type="slidenum">
              <a:rPr lang="en-US" smtClean="0"/>
              <a:t>7</a:t>
            </a:fld>
            <a:endParaRPr lang="en-US"/>
          </a:p>
        </p:txBody>
      </p:sp>
    </p:spTree>
    <p:extLst>
      <p:ext uri="{BB962C8B-B14F-4D97-AF65-F5344CB8AC3E}">
        <p14:creationId xmlns:p14="http://schemas.microsoft.com/office/powerpoint/2010/main" val="3642109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our conceptual architecture showing the integration of all the components described such as the mobile app to the cloud services to the dashboard and to our ML models for making health predictions. </a:t>
            </a:r>
          </a:p>
        </p:txBody>
      </p:sp>
      <p:sp>
        <p:nvSpPr>
          <p:cNvPr id="4" name="Slide Number Placeholder 3"/>
          <p:cNvSpPr>
            <a:spLocks noGrp="1"/>
          </p:cNvSpPr>
          <p:nvPr>
            <p:ph type="sldNum" sz="quarter" idx="5"/>
          </p:nvPr>
        </p:nvSpPr>
        <p:spPr/>
        <p:txBody>
          <a:bodyPr/>
          <a:lstStyle/>
          <a:p>
            <a:fld id="{82FDA5F3-45B5-D84C-BFA3-D148D22D6A8B}" type="slidenum">
              <a:rPr lang="en-US" smtClean="0"/>
              <a:t>8</a:t>
            </a:fld>
            <a:endParaRPr lang="en-US"/>
          </a:p>
        </p:txBody>
      </p:sp>
    </p:spTree>
    <p:extLst>
      <p:ext uri="{BB962C8B-B14F-4D97-AF65-F5344CB8AC3E}">
        <p14:creationId xmlns:p14="http://schemas.microsoft.com/office/powerpoint/2010/main" val="24876601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solidFill>
                  <a:schemeClr val="accent1">
                    <a:lumMod val="75000"/>
                  </a:schemeClr>
                </a:solidFill>
              </a:rPr>
              <a:t>Overall, we conclude the benefits of using both Pollution Watch and Pollution Insights to save the government time and money.</a:t>
            </a:r>
          </a:p>
          <a:p>
            <a:pPr marL="285750" indent="-285750">
              <a:buFont typeface="Arial" panose="020B0604020202020204" pitchFamily="34" charset="0"/>
              <a:buChar char="•"/>
            </a:pPr>
            <a:endParaRPr lang="en-US" sz="1200" dirty="0">
              <a:solidFill>
                <a:schemeClr val="accent1">
                  <a:lumMod val="75000"/>
                </a:schemeClr>
              </a:solidFill>
            </a:endParaRPr>
          </a:p>
          <a:p>
            <a:pPr marL="285750" indent="-285750">
              <a:buFont typeface="Arial" panose="020B0604020202020204" pitchFamily="34" charset="0"/>
              <a:buChar char="•"/>
            </a:pPr>
            <a:r>
              <a:rPr lang="en-US" sz="1200" dirty="0">
                <a:solidFill>
                  <a:schemeClr val="accent1">
                    <a:lumMod val="75000"/>
                  </a:schemeClr>
                </a:solidFill>
              </a:rPr>
              <a:t>In addition, other benefits include:</a:t>
            </a:r>
          </a:p>
          <a:p>
            <a:pPr marL="285750" indent="-285750">
              <a:buFont typeface="Arial" panose="020B0604020202020204" pitchFamily="34" charset="0"/>
              <a:buChar char="•"/>
            </a:pPr>
            <a:endParaRPr lang="en-US" sz="1200" dirty="0">
              <a:solidFill>
                <a:schemeClr val="accent1">
                  <a:lumMod val="75000"/>
                </a:schemeClr>
              </a:solidFill>
            </a:endParaRPr>
          </a:p>
          <a:p>
            <a:pPr marL="285750" indent="-285750">
              <a:buFont typeface="Arial" panose="020B0604020202020204" pitchFamily="34" charset="0"/>
              <a:buChar char="•"/>
            </a:pPr>
            <a:r>
              <a:rPr lang="en-US" sz="1200" dirty="0">
                <a:solidFill>
                  <a:schemeClr val="accent1">
                    <a:lumMod val="75000"/>
                  </a:schemeClr>
                </a:solidFill>
              </a:rPr>
              <a:t>Cost Reduction</a:t>
            </a:r>
          </a:p>
          <a:p>
            <a:pPr marL="285750" indent="-285750">
              <a:buFont typeface="Arial" panose="020B0604020202020204" pitchFamily="34" charset="0"/>
              <a:buChar char="•"/>
            </a:pPr>
            <a:r>
              <a:rPr lang="en-US" sz="1200" dirty="0">
                <a:solidFill>
                  <a:schemeClr val="accent1">
                    <a:lumMod val="75000"/>
                  </a:schemeClr>
                </a:solidFill>
              </a:rPr>
              <a:t>Positive Health Impact</a:t>
            </a:r>
          </a:p>
          <a:p>
            <a:pPr marL="285750" indent="-285750">
              <a:buFont typeface="Arial" panose="020B0604020202020204" pitchFamily="34" charset="0"/>
              <a:buChar char="•"/>
            </a:pPr>
            <a:r>
              <a:rPr lang="en-US" sz="1200" dirty="0">
                <a:solidFill>
                  <a:schemeClr val="accent1">
                    <a:lumMod val="75000"/>
                  </a:schemeClr>
                </a:solidFill>
              </a:rPr>
              <a:t>Informed decision making for Environmental Agencies</a:t>
            </a:r>
          </a:p>
          <a:p>
            <a:pPr marL="285750" indent="-285750">
              <a:buFont typeface="Arial" panose="020B0604020202020204" pitchFamily="34" charset="0"/>
              <a:buChar char="•"/>
            </a:pPr>
            <a:r>
              <a:rPr lang="en-US" sz="1200" dirty="0">
                <a:solidFill>
                  <a:schemeClr val="accent1">
                    <a:lumMod val="75000"/>
                  </a:schemeClr>
                </a:solidFill>
              </a:rPr>
              <a:t>Reduce Carbon Footprint</a:t>
            </a:r>
          </a:p>
          <a:p>
            <a:pPr marL="285750" indent="-285750">
              <a:buFont typeface="Arial" panose="020B0604020202020204" pitchFamily="34" charset="0"/>
              <a:buChar char="•"/>
            </a:pPr>
            <a:r>
              <a:rPr lang="en-US" sz="1200" dirty="0">
                <a:solidFill>
                  <a:schemeClr val="accent1">
                    <a:lumMod val="75000"/>
                  </a:schemeClr>
                </a:solidFill>
              </a:rPr>
              <a:t>Smart Transportation</a:t>
            </a:r>
          </a:p>
          <a:p>
            <a:pPr marL="285750" indent="-285750">
              <a:buFont typeface="Arial" panose="020B0604020202020204" pitchFamily="34" charset="0"/>
              <a:buChar char="•"/>
            </a:pPr>
            <a:r>
              <a:rPr lang="en-US" sz="1200" dirty="0">
                <a:solidFill>
                  <a:schemeClr val="accent1">
                    <a:lumMod val="75000"/>
                  </a:schemeClr>
                </a:solidFill>
              </a:rPr>
              <a:t>Higher Real Estate Values</a:t>
            </a:r>
          </a:p>
          <a:p>
            <a:endParaRPr lang="en-US" dirty="0"/>
          </a:p>
        </p:txBody>
      </p:sp>
      <p:sp>
        <p:nvSpPr>
          <p:cNvPr id="4" name="Slide Number Placeholder 3"/>
          <p:cNvSpPr>
            <a:spLocks noGrp="1"/>
          </p:cNvSpPr>
          <p:nvPr>
            <p:ph type="sldNum" sz="quarter" idx="5"/>
          </p:nvPr>
        </p:nvSpPr>
        <p:spPr/>
        <p:txBody>
          <a:bodyPr/>
          <a:lstStyle/>
          <a:p>
            <a:fld id="{82FDA5F3-45B5-D84C-BFA3-D148D22D6A8B}" type="slidenum">
              <a:rPr lang="en-US" smtClean="0"/>
              <a:t>9</a:t>
            </a:fld>
            <a:endParaRPr lang="en-US"/>
          </a:p>
        </p:txBody>
      </p:sp>
    </p:spTree>
    <p:extLst>
      <p:ext uri="{BB962C8B-B14F-4D97-AF65-F5344CB8AC3E}">
        <p14:creationId xmlns:p14="http://schemas.microsoft.com/office/powerpoint/2010/main" val="1681962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C5FDB-FABF-174C-88EE-C1D979FD26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DE580B-4331-0C4D-81DB-199C69FAB3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179978A-ADE9-BF4A-90D7-6314AA52897E}"/>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5" name="Footer Placeholder 4">
            <a:extLst>
              <a:ext uri="{FF2B5EF4-FFF2-40B4-BE49-F238E27FC236}">
                <a16:creationId xmlns:a16="http://schemas.microsoft.com/office/drawing/2014/main" id="{07137008-FAAB-6B4A-B6E3-EDA56CDB3B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D72770-0ABF-A942-BE52-52DC145CDDD9}"/>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2199370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92E10-2C68-8341-B5AD-9C9E999DB9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0028A09-AC36-B544-B529-5506A26DD9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D739F6-1EC1-1646-8350-C56504BFFB0E}"/>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5" name="Footer Placeholder 4">
            <a:extLst>
              <a:ext uri="{FF2B5EF4-FFF2-40B4-BE49-F238E27FC236}">
                <a16:creationId xmlns:a16="http://schemas.microsoft.com/office/drawing/2014/main" id="{68AF81AF-D618-C043-92A9-1AEE4CF1C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07147C-8D97-7640-92DA-51F59B90CBC5}"/>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392642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ECD44C-93AF-484C-83CC-29880C0C1B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04B6201-6BB8-CE4A-A678-324430A134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94CB20-73D8-F04D-B0D8-26FCD9E6AEFE}"/>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5" name="Footer Placeholder 4">
            <a:extLst>
              <a:ext uri="{FF2B5EF4-FFF2-40B4-BE49-F238E27FC236}">
                <a16:creationId xmlns:a16="http://schemas.microsoft.com/office/drawing/2014/main" id="{69522865-AA5D-5445-B7BB-407394C751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62DA71-B8F2-024A-8487-0DC8928BAAB9}"/>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3314492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58B5B-38CF-D241-B510-D2EE044EBB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D7C2F6-7847-8E48-9CA5-CA8792D0F3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410546-9C52-BF40-B9C2-EC4B75CC388E}"/>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5" name="Footer Placeholder 4">
            <a:extLst>
              <a:ext uri="{FF2B5EF4-FFF2-40B4-BE49-F238E27FC236}">
                <a16:creationId xmlns:a16="http://schemas.microsoft.com/office/drawing/2014/main" id="{64F9A072-CD2D-714D-AB80-6140D386F9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93D9D2-FE24-D545-8F7F-B7F28D9F992C}"/>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2460544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B22A3-31BF-C94C-B502-46A444C282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89D63B9-A56A-004F-A453-FDAF3DE8899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C3F9B3-4E4A-9643-8C53-08C95F02CD2C}"/>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5" name="Footer Placeholder 4">
            <a:extLst>
              <a:ext uri="{FF2B5EF4-FFF2-40B4-BE49-F238E27FC236}">
                <a16:creationId xmlns:a16="http://schemas.microsoft.com/office/drawing/2014/main" id="{4255B642-11C1-FB46-8E13-EA9D8730CE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8E1217-5960-F446-9279-8A97525ADAF0}"/>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559005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2B686-4166-604E-9D65-F149348B26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4EA8F9-7206-9D42-A1A8-FC4230F9F9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F0BE76-4D39-5F4E-83C7-255AD81918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E30286-2A17-1A4B-88A4-9C8EA513273C}"/>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6" name="Footer Placeholder 5">
            <a:extLst>
              <a:ext uri="{FF2B5EF4-FFF2-40B4-BE49-F238E27FC236}">
                <a16:creationId xmlns:a16="http://schemas.microsoft.com/office/drawing/2014/main" id="{104D7B1B-E133-854B-BE96-303AD38E5E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75CE8E-FCBB-1048-BC7C-478BBB4BEA8A}"/>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4097370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D319B-4B14-1241-A12E-C09838346D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61F5EDA-4E9A-C849-8FA0-743CAD4D52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97CCC6-C48F-4E40-B297-E7F3AC572C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E1F59F-88C9-4E4B-8927-9EF2175B70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06000AD-CBCE-5F4C-B827-8F4CFE95B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BB1E9E-84FD-CC41-96B2-126D0AE331D3}"/>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8" name="Footer Placeholder 7">
            <a:extLst>
              <a:ext uri="{FF2B5EF4-FFF2-40B4-BE49-F238E27FC236}">
                <a16:creationId xmlns:a16="http://schemas.microsoft.com/office/drawing/2014/main" id="{CA23DFD4-E977-D349-9AD5-1B55137C34B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CF9817-00C3-6844-8CFD-380882F14479}"/>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330363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29E21-CCC8-A349-9D25-141BFC549E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E6EFA7A-402F-3D4B-A9C1-CDF9055F8A66}"/>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4" name="Footer Placeholder 3">
            <a:extLst>
              <a:ext uri="{FF2B5EF4-FFF2-40B4-BE49-F238E27FC236}">
                <a16:creationId xmlns:a16="http://schemas.microsoft.com/office/drawing/2014/main" id="{A2F12E02-C61F-DE41-8D1B-C087EEA4EC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49CE983-8D21-9542-A526-152C0C2A3972}"/>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2384302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2E59EA-7281-6B45-9A41-4CC215DC0621}"/>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3" name="Footer Placeholder 2">
            <a:extLst>
              <a:ext uri="{FF2B5EF4-FFF2-40B4-BE49-F238E27FC236}">
                <a16:creationId xmlns:a16="http://schemas.microsoft.com/office/drawing/2014/main" id="{CC1DBCD0-714A-0542-B900-D9D53B763F3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5A35188-92EA-654F-A8DF-E09DA78C4B83}"/>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3056964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85F1D-E253-6944-8333-2735BE7DD7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EA38C08-FE42-B642-BDEB-15EE9A3331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9B7CDC-A39E-894A-8EA2-7832EDE244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819BD4-99A5-7E4C-B256-995198222187}"/>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6" name="Footer Placeholder 5">
            <a:extLst>
              <a:ext uri="{FF2B5EF4-FFF2-40B4-BE49-F238E27FC236}">
                <a16:creationId xmlns:a16="http://schemas.microsoft.com/office/drawing/2014/main" id="{F2306DE7-0955-7B44-A182-A357BB3BC5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C2C17E-6522-1C46-B5B6-3AB0B27B9D60}"/>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2233308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80E67-F628-A74D-BBC6-FDA59B3218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9F80798-B089-774A-9658-10AC9AB98B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9EC60E-1776-134E-AD96-67D2098EDE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7AE9A0-5E83-8249-8609-E65AD705FA58}"/>
              </a:ext>
            </a:extLst>
          </p:cNvPr>
          <p:cNvSpPr>
            <a:spLocks noGrp="1"/>
          </p:cNvSpPr>
          <p:nvPr>
            <p:ph type="dt" sz="half" idx="10"/>
          </p:nvPr>
        </p:nvSpPr>
        <p:spPr/>
        <p:txBody>
          <a:bodyPr/>
          <a:lstStyle/>
          <a:p>
            <a:fld id="{6CCD8015-B542-CC4B-BB85-CC07F02C7FB0}" type="datetimeFigureOut">
              <a:rPr lang="en-US" smtClean="0"/>
              <a:t>6/7/21</a:t>
            </a:fld>
            <a:endParaRPr lang="en-US"/>
          </a:p>
        </p:txBody>
      </p:sp>
      <p:sp>
        <p:nvSpPr>
          <p:cNvPr id="6" name="Footer Placeholder 5">
            <a:extLst>
              <a:ext uri="{FF2B5EF4-FFF2-40B4-BE49-F238E27FC236}">
                <a16:creationId xmlns:a16="http://schemas.microsoft.com/office/drawing/2014/main" id="{1F477F3A-1B5D-D640-8219-9B996178ED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E0A87E-A712-BD4C-9697-636D968365A5}"/>
              </a:ext>
            </a:extLst>
          </p:cNvPr>
          <p:cNvSpPr>
            <a:spLocks noGrp="1"/>
          </p:cNvSpPr>
          <p:nvPr>
            <p:ph type="sldNum" sz="quarter" idx="12"/>
          </p:nvPr>
        </p:nvSpPr>
        <p:spPr/>
        <p:txBody>
          <a:bodyPr/>
          <a:lstStyle/>
          <a:p>
            <a:fld id="{224EB644-809A-E341-B770-EA4F6F2168A7}" type="slidenum">
              <a:rPr lang="en-US" smtClean="0"/>
              <a:t>‹#›</a:t>
            </a:fld>
            <a:endParaRPr lang="en-US"/>
          </a:p>
        </p:txBody>
      </p:sp>
    </p:spTree>
    <p:extLst>
      <p:ext uri="{BB962C8B-B14F-4D97-AF65-F5344CB8AC3E}">
        <p14:creationId xmlns:p14="http://schemas.microsoft.com/office/powerpoint/2010/main" val="384541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ED0F02-D477-2348-9D53-698654974E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47B3B3-E739-224C-AC54-B924F81C09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200CA0-B71A-404D-86AB-15FF999369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CD8015-B542-CC4B-BB85-CC07F02C7FB0}" type="datetimeFigureOut">
              <a:rPr lang="en-US" smtClean="0"/>
              <a:t>6/7/21</a:t>
            </a:fld>
            <a:endParaRPr lang="en-US"/>
          </a:p>
        </p:txBody>
      </p:sp>
      <p:sp>
        <p:nvSpPr>
          <p:cNvPr id="5" name="Footer Placeholder 4">
            <a:extLst>
              <a:ext uri="{FF2B5EF4-FFF2-40B4-BE49-F238E27FC236}">
                <a16:creationId xmlns:a16="http://schemas.microsoft.com/office/drawing/2014/main" id="{BE3C34B6-B681-4646-9E16-557B817293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817DADB-3AEE-0346-89F5-F5193C2439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4EB644-809A-E341-B770-EA4F6F2168A7}" type="slidenum">
              <a:rPr lang="en-US" smtClean="0"/>
              <a:t>‹#›</a:t>
            </a:fld>
            <a:endParaRPr lang="en-US"/>
          </a:p>
        </p:txBody>
      </p:sp>
    </p:spTree>
    <p:extLst>
      <p:ext uri="{BB962C8B-B14F-4D97-AF65-F5344CB8AC3E}">
        <p14:creationId xmlns:p14="http://schemas.microsoft.com/office/powerpoint/2010/main" val="23916447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7.jpg"/><Relationship Id="rId3" Type="http://schemas.openxmlformats.org/officeDocument/2006/relationships/image" Target="../media/image22.png"/><Relationship Id="rId7" Type="http://schemas.openxmlformats.org/officeDocument/2006/relationships/image" Target="../media/image26.jp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5.jp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jpeg"/></Relationships>
</file>

<file path=ppt/slides/_rels/slide1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8" Type="http://schemas.openxmlformats.org/officeDocument/2006/relationships/hyperlink" Target="https://aqicn.org/city/singapore/central/" TargetMode="External"/><Relationship Id="rId3" Type="http://schemas.openxmlformats.org/officeDocument/2006/relationships/image" Target="../media/image3.png"/><Relationship Id="rId7" Type="http://schemas.openxmlformats.org/officeDocument/2006/relationships/hyperlink" Target="https://www.straitstimes.com/singapore/housing/sounds-awful-cant-sleep-cant-talk-because-of-noise"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www.nea.gov.sg/our-services/pollution-control/noise-pollution/overview" TargetMode="External"/><Relationship Id="rId5" Type="http://schemas.openxmlformats.org/officeDocument/2006/relationships/hyperlink" Target="https://papers.ssrn.com/sol3/papers.cfm?abstract_id=918727" TargetMode="External"/><Relationship Id="rId10" Type="http://schemas.openxmlformats.org/officeDocument/2006/relationships/hyperlink" Target="https://data.mendeley.com/datasets/cbjxbhzn43/1" TargetMode="External"/><Relationship Id="rId4" Type="http://schemas.openxmlformats.org/officeDocument/2006/relationships/hyperlink" Target="https://www.iberdrola.com/environment/what-is-noise-pollution-causes-effects-solutions" TargetMode="External"/><Relationship Id="rId9" Type="http://schemas.openxmlformats.org/officeDocument/2006/relationships/hyperlink" Target="https://aqicn.org/api/"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files.slack.com/files-pri/T01JGJ9MVQV-F0244JQLPT8/image.pn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3.pn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D0D6D3E-D7F9-4591-9CA9-DDF4DB1F7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4A643D1E-D917-1A40-85C9-2B02DDF7789D}"/>
              </a:ext>
            </a:extLst>
          </p:cNvPr>
          <p:cNvSpPr>
            <a:spLocks noGrp="1"/>
          </p:cNvSpPr>
          <p:nvPr>
            <p:ph type="subTitle" idx="1"/>
          </p:nvPr>
        </p:nvSpPr>
        <p:spPr>
          <a:xfrm>
            <a:off x="212605" y="2989572"/>
            <a:ext cx="4408228" cy="1192815"/>
          </a:xfrm>
        </p:spPr>
        <p:txBody>
          <a:bodyPr anchor="b">
            <a:normAutofit/>
          </a:bodyPr>
          <a:lstStyle/>
          <a:p>
            <a:pPr algn="l"/>
            <a:r>
              <a:rPr lang="en-US" sz="3200" dirty="0"/>
              <a:t>Presented by Cogent Co.</a:t>
            </a:r>
          </a:p>
        </p:txBody>
      </p:sp>
      <p:sp>
        <p:nvSpPr>
          <p:cNvPr id="19" name="Rectangle 18">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4068664" cy="6858000"/>
          </a:xfrm>
          <a:prstGeom prst="rect">
            <a:avLst/>
          </a:prstGeom>
          <a:gradFill>
            <a:gsLst>
              <a:gs pos="26000">
                <a:srgbClr val="000000"/>
              </a:gs>
              <a:gs pos="100000">
                <a:schemeClr val="accent1"/>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3611463" cy="6858000"/>
          </a:xfrm>
          <a:prstGeom prst="rect">
            <a:avLst/>
          </a:prstGeom>
          <a:gradFill>
            <a:gsLst>
              <a:gs pos="0">
                <a:schemeClr val="accent1">
                  <a:lumMod val="75000"/>
                  <a:alpha val="56000"/>
                </a:schemeClr>
              </a:gs>
              <a:gs pos="100000">
                <a:srgbClr val="000000">
                  <a:alpha val="52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230721" y="-107390"/>
            <a:ext cx="3853890" cy="4068665"/>
          </a:xfrm>
          <a:prstGeom prst="rect">
            <a:avLst/>
          </a:prstGeom>
          <a:gradFill>
            <a:gsLst>
              <a:gs pos="0">
                <a:srgbClr val="000000">
                  <a:alpha val="34000"/>
                </a:srgbClr>
              </a:gs>
              <a:gs pos="96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ogo, company name&#10;&#10;Description automatically generated">
            <a:extLst>
              <a:ext uri="{FF2B5EF4-FFF2-40B4-BE49-F238E27FC236}">
                <a16:creationId xmlns:a16="http://schemas.microsoft.com/office/drawing/2014/main" id="{095B12E2-EC51-9A43-AB06-FAEBBF8711E0}"/>
              </a:ext>
            </a:extLst>
          </p:cNvPr>
          <p:cNvPicPr>
            <a:picLocks noChangeAspect="1"/>
          </p:cNvPicPr>
          <p:nvPr/>
        </p:nvPicPr>
        <p:blipFill rotWithShape="1">
          <a:blip r:embed="rId3"/>
          <a:srcRect r="-3" b="-3"/>
          <a:stretch/>
        </p:blipFill>
        <p:spPr>
          <a:xfrm>
            <a:off x="5745251" y="1050916"/>
            <a:ext cx="4756162" cy="4756162"/>
          </a:xfrm>
          <a:custGeom>
            <a:avLst/>
            <a:gdLst/>
            <a:ahLst/>
            <a:cxnLst/>
            <a:rect l="l" t="t" r="r" b="b"/>
            <a:pathLst>
              <a:path w="5031136" h="5031136">
                <a:moveTo>
                  <a:pt x="2515568" y="0"/>
                </a:moveTo>
                <a:cubicBezTo>
                  <a:pt x="3904878" y="0"/>
                  <a:pt x="5031136" y="1126258"/>
                  <a:pt x="5031136" y="2515568"/>
                </a:cubicBezTo>
                <a:cubicBezTo>
                  <a:pt x="5031136" y="3904878"/>
                  <a:pt x="3904878" y="5031136"/>
                  <a:pt x="2515568" y="5031136"/>
                </a:cubicBezTo>
                <a:cubicBezTo>
                  <a:pt x="1126258" y="5031136"/>
                  <a:pt x="0" y="3904878"/>
                  <a:pt x="0" y="2515568"/>
                </a:cubicBezTo>
                <a:cubicBezTo>
                  <a:pt x="0" y="1126258"/>
                  <a:pt x="1126258" y="0"/>
                  <a:pt x="2515568" y="0"/>
                </a:cubicBezTo>
                <a:close/>
              </a:path>
            </a:pathLst>
          </a:custGeom>
        </p:spPr>
      </p:pic>
      <p:sp>
        <p:nvSpPr>
          <p:cNvPr id="11" name="TextBox 10">
            <a:extLst>
              <a:ext uri="{FF2B5EF4-FFF2-40B4-BE49-F238E27FC236}">
                <a16:creationId xmlns:a16="http://schemas.microsoft.com/office/drawing/2014/main" id="{28042524-20BF-C642-8C57-75ACF53E2EB5}"/>
              </a:ext>
            </a:extLst>
          </p:cNvPr>
          <p:cNvSpPr txBox="1"/>
          <p:nvPr/>
        </p:nvSpPr>
        <p:spPr>
          <a:xfrm>
            <a:off x="212604" y="4154130"/>
            <a:ext cx="3492640" cy="369332"/>
          </a:xfrm>
          <a:prstGeom prst="rect">
            <a:avLst/>
          </a:prstGeom>
          <a:noFill/>
        </p:spPr>
        <p:txBody>
          <a:bodyPr wrap="square" rtlCol="0">
            <a:spAutoFit/>
          </a:bodyPr>
          <a:lstStyle/>
          <a:p>
            <a:r>
              <a:rPr lang="en-US" b="1" dirty="0">
                <a:solidFill>
                  <a:schemeClr val="bg2">
                    <a:lumMod val="50000"/>
                  </a:schemeClr>
                </a:solidFill>
              </a:rPr>
              <a:t>Smart Cities Hackathon 2021</a:t>
            </a:r>
          </a:p>
        </p:txBody>
      </p:sp>
      <p:sp>
        <p:nvSpPr>
          <p:cNvPr id="20" name="TextBox 19">
            <a:extLst>
              <a:ext uri="{FF2B5EF4-FFF2-40B4-BE49-F238E27FC236}">
                <a16:creationId xmlns:a16="http://schemas.microsoft.com/office/drawing/2014/main" id="{AC5FFB13-3535-0543-8762-A7470483E8EA}"/>
              </a:ext>
            </a:extLst>
          </p:cNvPr>
          <p:cNvSpPr txBox="1"/>
          <p:nvPr/>
        </p:nvSpPr>
        <p:spPr>
          <a:xfrm>
            <a:off x="10011813" y="6308209"/>
            <a:ext cx="1971181" cy="369332"/>
          </a:xfrm>
          <a:prstGeom prst="rect">
            <a:avLst/>
          </a:prstGeom>
          <a:noFill/>
        </p:spPr>
        <p:txBody>
          <a:bodyPr wrap="none" rtlCol="0">
            <a:spAutoFit/>
          </a:bodyPr>
          <a:lstStyle/>
          <a:p>
            <a:r>
              <a:rPr lang="en-CA" dirty="0">
                <a:solidFill>
                  <a:schemeClr val="bg1"/>
                </a:solidFill>
              </a:rPr>
              <a:t>© Cogent Co. 2021</a:t>
            </a:r>
            <a:endParaRPr lang="en-US" dirty="0">
              <a:solidFill>
                <a:schemeClr val="bg1"/>
              </a:solidFill>
            </a:endParaRPr>
          </a:p>
        </p:txBody>
      </p:sp>
      <p:sp>
        <p:nvSpPr>
          <p:cNvPr id="13" name="TextBox 12">
            <a:extLst>
              <a:ext uri="{FF2B5EF4-FFF2-40B4-BE49-F238E27FC236}">
                <a16:creationId xmlns:a16="http://schemas.microsoft.com/office/drawing/2014/main" id="{941C6A34-FF7E-6844-8E0F-8B80CA1ECF7C}"/>
              </a:ext>
            </a:extLst>
          </p:cNvPr>
          <p:cNvSpPr txBox="1"/>
          <p:nvPr/>
        </p:nvSpPr>
        <p:spPr>
          <a:xfrm>
            <a:off x="249381" y="1926942"/>
            <a:ext cx="5680364" cy="769441"/>
          </a:xfrm>
          <a:prstGeom prst="rect">
            <a:avLst/>
          </a:prstGeom>
          <a:noFill/>
        </p:spPr>
        <p:txBody>
          <a:bodyPr wrap="square" rtlCol="0">
            <a:spAutoFit/>
          </a:bodyPr>
          <a:lstStyle/>
          <a:p>
            <a:r>
              <a:rPr lang="en-US" sz="4400" b="1" dirty="0">
                <a:solidFill>
                  <a:schemeClr val="accent1">
                    <a:lumMod val="75000"/>
                  </a:schemeClr>
                </a:solidFill>
              </a:rPr>
              <a:t>Noise Pollution Insights</a:t>
            </a:r>
          </a:p>
        </p:txBody>
      </p:sp>
      <p:pic>
        <p:nvPicPr>
          <p:cNvPr id="22" name="Picture 21" descr="A picture containing text&#10;&#10;Description automatically generated">
            <a:extLst>
              <a:ext uri="{FF2B5EF4-FFF2-40B4-BE49-F238E27FC236}">
                <a16:creationId xmlns:a16="http://schemas.microsoft.com/office/drawing/2014/main" id="{C4BCA72F-2612-0D40-9CB6-DCC51611523F}"/>
              </a:ext>
            </a:extLst>
          </p:cNvPr>
          <p:cNvPicPr>
            <a:picLocks noChangeAspect="1"/>
          </p:cNvPicPr>
          <p:nvPr/>
        </p:nvPicPr>
        <p:blipFill>
          <a:blip r:embed="rId4"/>
          <a:stretch>
            <a:fillRect/>
          </a:stretch>
        </p:blipFill>
        <p:spPr>
          <a:xfrm>
            <a:off x="188192" y="4523462"/>
            <a:ext cx="2207619" cy="598248"/>
          </a:xfrm>
          <a:prstGeom prst="rect">
            <a:avLst/>
          </a:prstGeom>
        </p:spPr>
      </p:pic>
    </p:spTree>
    <p:extLst>
      <p:ext uri="{BB962C8B-B14F-4D97-AF65-F5344CB8AC3E}">
        <p14:creationId xmlns:p14="http://schemas.microsoft.com/office/powerpoint/2010/main" val="941845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7B336-CCCD-0B44-AA6E-61FA533ACD9D}"/>
              </a:ext>
            </a:extLst>
          </p:cNvPr>
          <p:cNvSpPr>
            <a:spLocks noGrp="1"/>
          </p:cNvSpPr>
          <p:nvPr>
            <p:ph type="title"/>
          </p:nvPr>
        </p:nvSpPr>
        <p:spPr>
          <a:xfrm>
            <a:off x="838200" y="0"/>
            <a:ext cx="10515600" cy="1325563"/>
          </a:xfrm>
        </p:spPr>
        <p:txBody>
          <a:bodyPr>
            <a:normAutofit/>
          </a:bodyPr>
          <a:lstStyle/>
          <a:p>
            <a:pPr algn="ctr"/>
            <a:r>
              <a:rPr lang="en-US" dirty="0">
                <a:latin typeface="Palatino" pitchFamily="2" charset="77"/>
                <a:ea typeface="Palatino" pitchFamily="2" charset="77"/>
              </a:rPr>
              <a:t>ROADMAPS</a:t>
            </a:r>
          </a:p>
        </p:txBody>
      </p:sp>
      <p:pic>
        <p:nvPicPr>
          <p:cNvPr id="5" name="Content Placeholder 4" descr="A picture containing blur&#10;&#10;Description automatically generated">
            <a:extLst>
              <a:ext uri="{FF2B5EF4-FFF2-40B4-BE49-F238E27FC236}">
                <a16:creationId xmlns:a16="http://schemas.microsoft.com/office/drawing/2014/main" id="{E837D4D8-AED3-A045-8A0B-2DBFF9C4239C}"/>
              </a:ext>
            </a:extLst>
          </p:cNvPr>
          <p:cNvPicPr>
            <a:picLocks noGrp="1" noChangeAspect="1"/>
          </p:cNvPicPr>
          <p:nvPr>
            <p:ph idx="1"/>
          </p:nvPr>
        </p:nvPicPr>
        <p:blipFill>
          <a:blip r:embed="rId3"/>
          <a:stretch>
            <a:fillRect/>
          </a:stretch>
        </p:blipFill>
        <p:spPr>
          <a:xfrm>
            <a:off x="0" y="5003749"/>
            <a:ext cx="12192000" cy="1854926"/>
          </a:xfrm>
        </p:spPr>
      </p:pic>
      <p:sp>
        <p:nvSpPr>
          <p:cNvPr id="6" name="TextBox 5">
            <a:extLst>
              <a:ext uri="{FF2B5EF4-FFF2-40B4-BE49-F238E27FC236}">
                <a16:creationId xmlns:a16="http://schemas.microsoft.com/office/drawing/2014/main" id="{D22BA0B4-0371-3B4A-B147-832E231A6609}"/>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sp>
        <p:nvSpPr>
          <p:cNvPr id="3" name="TextBox 2">
            <a:extLst>
              <a:ext uri="{FF2B5EF4-FFF2-40B4-BE49-F238E27FC236}">
                <a16:creationId xmlns:a16="http://schemas.microsoft.com/office/drawing/2014/main" id="{DF20361A-1F1F-AA48-986E-01DBE7749E52}"/>
              </a:ext>
            </a:extLst>
          </p:cNvPr>
          <p:cNvSpPr txBox="1"/>
          <p:nvPr/>
        </p:nvSpPr>
        <p:spPr>
          <a:xfrm>
            <a:off x="1182872" y="1350963"/>
            <a:ext cx="4798828" cy="5047536"/>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accent1">
                    <a:lumMod val="75000"/>
                  </a:schemeClr>
                </a:solidFill>
              </a:rPr>
              <a:t>Budget and Finance Approval</a:t>
            </a:r>
          </a:p>
          <a:p>
            <a:pPr marL="742950" lvl="1" indent="-285750">
              <a:buFont typeface="Arial" panose="020B0604020202020204" pitchFamily="34" charset="0"/>
              <a:buChar char="•"/>
            </a:pPr>
            <a:r>
              <a:rPr lang="en-US" sz="2000" dirty="0">
                <a:solidFill>
                  <a:schemeClr val="accent1">
                    <a:lumMod val="75000"/>
                  </a:schemeClr>
                </a:solidFill>
              </a:rPr>
              <a:t>Project Implementation</a:t>
            </a:r>
          </a:p>
          <a:p>
            <a:pPr marL="742950" lvl="1" indent="-285750">
              <a:buFont typeface="Arial" panose="020B0604020202020204" pitchFamily="34" charset="0"/>
              <a:buChar char="•"/>
            </a:pPr>
            <a:r>
              <a:rPr lang="en-US" sz="2000" dirty="0">
                <a:solidFill>
                  <a:schemeClr val="accent1">
                    <a:lumMod val="75000"/>
                  </a:schemeClr>
                </a:solidFill>
              </a:rPr>
              <a:t>Data Privacy</a:t>
            </a:r>
          </a:p>
          <a:p>
            <a:pPr marL="742950" lvl="1" indent="-285750">
              <a:buFont typeface="Arial" panose="020B0604020202020204" pitchFamily="34" charset="0"/>
              <a:buChar char="•"/>
            </a:pPr>
            <a:endParaRPr lang="en-US" sz="2000" dirty="0">
              <a:solidFill>
                <a:schemeClr val="accent1">
                  <a:lumMod val="75000"/>
                </a:schemeClr>
              </a:solidFill>
            </a:endParaRPr>
          </a:p>
          <a:p>
            <a:pPr marL="285750" indent="-285750">
              <a:buFont typeface="Arial" panose="020B0604020202020204" pitchFamily="34" charset="0"/>
              <a:buChar char="•"/>
            </a:pPr>
            <a:r>
              <a:rPr lang="en-US" sz="2000" b="1" dirty="0">
                <a:solidFill>
                  <a:schemeClr val="accent1">
                    <a:lumMod val="75000"/>
                  </a:schemeClr>
                </a:solidFill>
              </a:rPr>
              <a:t>Connectivity</a:t>
            </a:r>
            <a:r>
              <a:rPr lang="en-US" sz="2000" dirty="0">
                <a:solidFill>
                  <a:schemeClr val="accent1">
                    <a:lumMod val="75000"/>
                  </a:schemeClr>
                </a:solidFill>
              </a:rPr>
              <a:t> </a:t>
            </a:r>
          </a:p>
          <a:p>
            <a:pPr marL="742950" lvl="1" indent="-285750">
              <a:buFont typeface="Arial" panose="020B0604020202020204" pitchFamily="34" charset="0"/>
              <a:buChar char="•"/>
            </a:pPr>
            <a:r>
              <a:rPr lang="en-US" dirty="0">
                <a:solidFill>
                  <a:schemeClr val="accent1">
                    <a:lumMod val="75000"/>
                  </a:schemeClr>
                </a:solidFill>
              </a:rPr>
              <a:t>Noise data from mobile app to Cloud services in real-time</a:t>
            </a:r>
          </a:p>
          <a:p>
            <a:pPr marL="742950" lvl="1" indent="-285750">
              <a:buFont typeface="Arial" panose="020B0604020202020204" pitchFamily="34" charset="0"/>
              <a:buChar char="•"/>
            </a:pPr>
            <a:r>
              <a:rPr lang="en-US" dirty="0">
                <a:solidFill>
                  <a:schemeClr val="accent1">
                    <a:lumMod val="75000"/>
                  </a:schemeClr>
                </a:solidFill>
              </a:rPr>
              <a:t>Deployment in 10 – 12 weeks</a:t>
            </a:r>
          </a:p>
          <a:p>
            <a:pPr lvl="1"/>
            <a:endParaRPr lang="en-US" dirty="0">
              <a:solidFill>
                <a:schemeClr val="accent1">
                  <a:lumMod val="75000"/>
                </a:schemeClr>
              </a:solidFill>
            </a:endParaRPr>
          </a:p>
          <a:p>
            <a:pPr marL="285750" indent="-285750">
              <a:buFont typeface="Arial" panose="020B0604020202020204" pitchFamily="34" charset="0"/>
              <a:buChar char="•"/>
            </a:pPr>
            <a:r>
              <a:rPr lang="en-US" sz="2000" b="1" dirty="0">
                <a:solidFill>
                  <a:schemeClr val="accent1">
                    <a:lumMod val="75000"/>
                  </a:schemeClr>
                </a:solidFill>
              </a:rPr>
              <a:t>Scalability</a:t>
            </a:r>
          </a:p>
          <a:p>
            <a:pPr marL="742950" lvl="1" indent="-285750">
              <a:buFont typeface="Arial" panose="020B0604020202020204" pitchFamily="34" charset="0"/>
              <a:buChar char="•"/>
            </a:pPr>
            <a:r>
              <a:rPr lang="en-US" dirty="0">
                <a:solidFill>
                  <a:schemeClr val="accent1">
                    <a:lumMod val="75000"/>
                  </a:schemeClr>
                </a:solidFill>
              </a:rPr>
              <a:t>Automatically expand to include other market segments/regions</a:t>
            </a:r>
          </a:p>
          <a:p>
            <a:pPr marL="742950" lvl="1" indent="-285750">
              <a:buFont typeface="Arial" panose="020B0604020202020204" pitchFamily="34" charset="0"/>
              <a:buChar char="•"/>
            </a:pPr>
            <a:r>
              <a:rPr lang="en-US" dirty="0">
                <a:solidFill>
                  <a:schemeClr val="accent1">
                    <a:lumMod val="75000"/>
                  </a:schemeClr>
                </a:solidFill>
              </a:rPr>
              <a:t>Integrate with other pollution data </a:t>
            </a:r>
          </a:p>
          <a:p>
            <a:endParaRPr lang="en-US" sz="2000" dirty="0">
              <a:solidFill>
                <a:schemeClr val="accent1">
                  <a:lumMod val="75000"/>
                </a:schemeClr>
              </a:solidFill>
            </a:endParaRPr>
          </a:p>
          <a:p>
            <a:pPr lvl="1"/>
            <a:endParaRPr lang="en-US" sz="2000" dirty="0">
              <a:solidFill>
                <a:schemeClr val="accent1">
                  <a:lumMod val="75000"/>
                </a:schemeClr>
              </a:solidFill>
            </a:endParaRPr>
          </a:p>
          <a:p>
            <a:pPr marL="742950" lvl="1" indent="-285750">
              <a:buFont typeface="Arial" panose="020B0604020202020204" pitchFamily="34" charset="0"/>
              <a:buChar char="•"/>
            </a:pPr>
            <a:endParaRPr lang="en-US" dirty="0">
              <a:solidFill>
                <a:schemeClr val="accent1">
                  <a:lumMod val="75000"/>
                </a:schemeClr>
              </a:solidFill>
            </a:endParaRPr>
          </a:p>
          <a:p>
            <a:pPr lvl="1"/>
            <a:endParaRPr lang="en-US" dirty="0">
              <a:solidFill>
                <a:schemeClr val="accent1">
                  <a:lumMod val="75000"/>
                </a:schemeClr>
              </a:solidFill>
            </a:endParaRPr>
          </a:p>
        </p:txBody>
      </p:sp>
      <p:sp>
        <p:nvSpPr>
          <p:cNvPr id="4" name="TextBox 3">
            <a:extLst>
              <a:ext uri="{FF2B5EF4-FFF2-40B4-BE49-F238E27FC236}">
                <a16:creationId xmlns:a16="http://schemas.microsoft.com/office/drawing/2014/main" id="{9F4DC3B0-3338-E448-A2CD-D85C055A86D9}"/>
              </a:ext>
            </a:extLst>
          </p:cNvPr>
          <p:cNvSpPr txBox="1"/>
          <p:nvPr/>
        </p:nvSpPr>
        <p:spPr>
          <a:xfrm>
            <a:off x="7144940" y="1350963"/>
            <a:ext cx="4647553" cy="4062651"/>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accent1">
                    <a:lumMod val="75000"/>
                  </a:schemeClr>
                </a:solidFill>
              </a:rPr>
              <a:t>User Participating Incentives</a:t>
            </a:r>
          </a:p>
          <a:p>
            <a:pPr marL="742950" lvl="1" indent="-285750">
              <a:buFont typeface="Arial" panose="020B0604020202020204" pitchFamily="34" charset="0"/>
              <a:buChar char="•"/>
            </a:pPr>
            <a:r>
              <a:rPr lang="en-US" sz="2000" dirty="0">
                <a:solidFill>
                  <a:schemeClr val="accent1">
                    <a:lumMod val="75000"/>
                  </a:schemeClr>
                </a:solidFill>
              </a:rPr>
              <a:t>Earn points for noise transaction </a:t>
            </a:r>
          </a:p>
          <a:p>
            <a:pPr marL="285750" indent="-285750">
              <a:buFont typeface="Arial" panose="020B0604020202020204" pitchFamily="34" charset="0"/>
              <a:buChar char="•"/>
            </a:pPr>
            <a:endParaRPr lang="en-US" sz="2000" b="1" dirty="0">
              <a:solidFill>
                <a:schemeClr val="accent1">
                  <a:lumMod val="75000"/>
                </a:schemeClr>
              </a:solidFill>
            </a:endParaRPr>
          </a:p>
          <a:p>
            <a:pPr marL="285750" indent="-285750">
              <a:buFont typeface="Arial" panose="020B0604020202020204" pitchFamily="34" charset="0"/>
              <a:buChar char="•"/>
            </a:pPr>
            <a:r>
              <a:rPr lang="en-US" sz="2000" b="1" dirty="0">
                <a:solidFill>
                  <a:schemeClr val="accent1">
                    <a:lumMod val="75000"/>
                  </a:schemeClr>
                </a:solidFill>
              </a:rPr>
              <a:t>Future Predictions (Machine Learning)  </a:t>
            </a:r>
          </a:p>
          <a:p>
            <a:pPr marL="742950" lvl="1" indent="-285750">
              <a:buFont typeface="Arial" panose="020B0604020202020204" pitchFamily="34" charset="0"/>
              <a:buChar char="•"/>
            </a:pPr>
            <a:r>
              <a:rPr lang="en-US" sz="1600" dirty="0">
                <a:solidFill>
                  <a:schemeClr val="accent1">
                    <a:lumMod val="75000"/>
                  </a:schemeClr>
                </a:solidFill>
              </a:rPr>
              <a:t>Health Model</a:t>
            </a:r>
          </a:p>
          <a:p>
            <a:pPr marL="742950" lvl="1" indent="-285750">
              <a:buFont typeface="Arial" panose="020B0604020202020204" pitchFamily="34" charset="0"/>
              <a:buChar char="•"/>
            </a:pPr>
            <a:r>
              <a:rPr lang="en-US" sz="1600" dirty="0">
                <a:solidFill>
                  <a:schemeClr val="accent1">
                    <a:lumMod val="75000"/>
                  </a:schemeClr>
                </a:solidFill>
              </a:rPr>
              <a:t>Real Estate Model</a:t>
            </a:r>
          </a:p>
          <a:p>
            <a:pPr marL="742950" lvl="1" indent="-285750">
              <a:buFont typeface="Arial" panose="020B0604020202020204" pitchFamily="34" charset="0"/>
              <a:buChar char="•"/>
            </a:pPr>
            <a:r>
              <a:rPr lang="en-US" sz="1600" dirty="0">
                <a:solidFill>
                  <a:schemeClr val="accent1">
                    <a:lumMod val="75000"/>
                  </a:schemeClr>
                </a:solidFill>
              </a:rPr>
              <a:t>Complaint Model</a:t>
            </a:r>
          </a:p>
          <a:p>
            <a:pPr marL="742950" lvl="1" indent="-285750">
              <a:buFont typeface="Arial" panose="020B0604020202020204" pitchFamily="34" charset="0"/>
              <a:buChar char="•"/>
            </a:pPr>
            <a:r>
              <a:rPr lang="en-US" sz="1600" dirty="0">
                <a:solidFill>
                  <a:schemeClr val="accent1">
                    <a:lumMod val="75000"/>
                  </a:schemeClr>
                </a:solidFill>
              </a:rPr>
              <a:t>Climate Model</a:t>
            </a:r>
          </a:p>
          <a:p>
            <a:pPr lvl="1"/>
            <a:endParaRPr lang="en-US" sz="1600" dirty="0">
              <a:solidFill>
                <a:schemeClr val="accent1">
                  <a:lumMod val="75000"/>
                </a:schemeClr>
              </a:solidFill>
            </a:endParaRPr>
          </a:p>
          <a:p>
            <a:pPr marL="285750" indent="-285750">
              <a:buFont typeface="Arial" panose="020B0604020202020204" pitchFamily="34" charset="0"/>
              <a:buChar char="•"/>
            </a:pPr>
            <a:r>
              <a:rPr lang="en-US" sz="2000" b="1" dirty="0">
                <a:solidFill>
                  <a:schemeClr val="accent1">
                    <a:lumMod val="75000"/>
                  </a:schemeClr>
                </a:solidFill>
              </a:rPr>
              <a:t>Environmental Actions</a:t>
            </a:r>
          </a:p>
          <a:p>
            <a:pPr marL="742950" lvl="1" indent="-285750">
              <a:buFont typeface="Arial" panose="020B0604020202020204" pitchFamily="34" charset="0"/>
              <a:buChar char="•"/>
            </a:pPr>
            <a:r>
              <a:rPr lang="en-US" sz="2000" dirty="0">
                <a:solidFill>
                  <a:schemeClr val="accent1">
                    <a:lumMod val="75000"/>
                  </a:schemeClr>
                </a:solidFill>
              </a:rPr>
              <a:t>Re-allocate funds</a:t>
            </a:r>
          </a:p>
          <a:p>
            <a:pPr marL="742950" lvl="1" indent="-285750">
              <a:buFont typeface="Arial" panose="020B0604020202020204" pitchFamily="34" charset="0"/>
              <a:buChar char="•"/>
            </a:pPr>
            <a:r>
              <a:rPr lang="en-US" sz="2000" dirty="0">
                <a:solidFill>
                  <a:schemeClr val="accent1">
                    <a:lumMod val="75000"/>
                  </a:schemeClr>
                </a:solidFill>
              </a:rPr>
              <a:t>Notify the agencies</a:t>
            </a:r>
          </a:p>
          <a:p>
            <a:pPr marL="742950" lvl="1" indent="-285750">
              <a:buFont typeface="Arial" panose="020B0604020202020204" pitchFamily="34" charset="0"/>
              <a:buChar char="•"/>
            </a:pPr>
            <a:r>
              <a:rPr lang="en-US" sz="2000" dirty="0">
                <a:solidFill>
                  <a:schemeClr val="accent1">
                    <a:lumMod val="75000"/>
                  </a:schemeClr>
                </a:solidFill>
              </a:rPr>
              <a:t>Consider preventive measures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326459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25000"/>
            <a:alpha val="90000"/>
          </a:schemeClr>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5D8DAF0-65BE-3644-A2C0-6BF661285784}"/>
              </a:ext>
            </a:extLst>
          </p:cNvPr>
          <p:cNvSpPr>
            <a:spLocks noGrp="1"/>
          </p:cNvSpPr>
          <p:nvPr>
            <p:ph type="title"/>
          </p:nvPr>
        </p:nvSpPr>
        <p:spPr>
          <a:xfrm>
            <a:off x="3705175" y="0"/>
            <a:ext cx="5130795" cy="1461778"/>
          </a:xfrm>
        </p:spPr>
        <p:txBody>
          <a:bodyPr>
            <a:normAutofit/>
          </a:bodyPr>
          <a:lstStyle/>
          <a:p>
            <a:r>
              <a:rPr lang="en-US" sz="4000" b="1" dirty="0">
                <a:solidFill>
                  <a:schemeClr val="bg1"/>
                </a:solidFill>
              </a:rPr>
              <a:t>Project Members</a:t>
            </a:r>
          </a:p>
        </p:txBody>
      </p:sp>
      <p:pic>
        <p:nvPicPr>
          <p:cNvPr id="20" name="Picture 19" descr="A person in a suit&#10;&#10;Description automatically generated with medium confidence">
            <a:extLst>
              <a:ext uri="{FF2B5EF4-FFF2-40B4-BE49-F238E27FC236}">
                <a16:creationId xmlns:a16="http://schemas.microsoft.com/office/drawing/2014/main" id="{EE9587BA-2825-1D45-9E90-CD32239216E1}"/>
              </a:ext>
            </a:extLst>
          </p:cNvPr>
          <p:cNvPicPr>
            <a:picLocks noChangeAspect="1"/>
          </p:cNvPicPr>
          <p:nvPr/>
        </p:nvPicPr>
        <p:blipFill>
          <a:blip r:embed="rId3"/>
          <a:stretch>
            <a:fillRect/>
          </a:stretch>
        </p:blipFill>
        <p:spPr>
          <a:xfrm>
            <a:off x="662220" y="1164021"/>
            <a:ext cx="2051224" cy="1792196"/>
          </a:xfrm>
          <a:prstGeom prst="rect">
            <a:avLst/>
          </a:prstGeom>
        </p:spPr>
      </p:pic>
      <p:pic>
        <p:nvPicPr>
          <p:cNvPr id="21" name="Picture 20" descr="A person smiling for the camera&#10;&#10;Description automatically generated with medium confidence">
            <a:extLst>
              <a:ext uri="{FF2B5EF4-FFF2-40B4-BE49-F238E27FC236}">
                <a16:creationId xmlns:a16="http://schemas.microsoft.com/office/drawing/2014/main" id="{B3F1FE5C-80A8-6C4C-82B4-FA3633C4D396}"/>
              </a:ext>
            </a:extLst>
          </p:cNvPr>
          <p:cNvPicPr>
            <a:picLocks noChangeAspect="1"/>
          </p:cNvPicPr>
          <p:nvPr/>
        </p:nvPicPr>
        <p:blipFill>
          <a:blip r:embed="rId4"/>
          <a:stretch>
            <a:fillRect/>
          </a:stretch>
        </p:blipFill>
        <p:spPr>
          <a:xfrm>
            <a:off x="6270573" y="1134574"/>
            <a:ext cx="2046454" cy="1846800"/>
          </a:xfrm>
          <a:prstGeom prst="rect">
            <a:avLst/>
          </a:prstGeom>
        </p:spPr>
      </p:pic>
      <p:pic>
        <p:nvPicPr>
          <p:cNvPr id="22" name="Picture 21" descr="A picture containing tree, outdoor, person, spectacles&#10;&#10;Description automatically generated">
            <a:extLst>
              <a:ext uri="{FF2B5EF4-FFF2-40B4-BE49-F238E27FC236}">
                <a16:creationId xmlns:a16="http://schemas.microsoft.com/office/drawing/2014/main" id="{B15DBEFA-FF2C-CB4A-A100-0A36A92BA03F}"/>
              </a:ext>
            </a:extLst>
          </p:cNvPr>
          <p:cNvPicPr>
            <a:picLocks noChangeAspect="1"/>
          </p:cNvPicPr>
          <p:nvPr/>
        </p:nvPicPr>
        <p:blipFill>
          <a:blip r:embed="rId5"/>
          <a:stretch>
            <a:fillRect/>
          </a:stretch>
        </p:blipFill>
        <p:spPr>
          <a:xfrm>
            <a:off x="3562772" y="1215532"/>
            <a:ext cx="2042270" cy="1792196"/>
          </a:xfrm>
          <a:prstGeom prst="rect">
            <a:avLst/>
          </a:prstGeom>
        </p:spPr>
      </p:pic>
      <p:sp>
        <p:nvSpPr>
          <p:cNvPr id="23" name="TextBox 22">
            <a:extLst>
              <a:ext uri="{FF2B5EF4-FFF2-40B4-BE49-F238E27FC236}">
                <a16:creationId xmlns:a16="http://schemas.microsoft.com/office/drawing/2014/main" id="{481B5784-24AA-AB44-A09A-CEFB4E57D24D}"/>
              </a:ext>
            </a:extLst>
          </p:cNvPr>
          <p:cNvSpPr txBox="1"/>
          <p:nvPr/>
        </p:nvSpPr>
        <p:spPr>
          <a:xfrm>
            <a:off x="632989" y="3098070"/>
            <a:ext cx="2230893" cy="738664"/>
          </a:xfrm>
          <a:prstGeom prst="rect">
            <a:avLst/>
          </a:prstGeom>
          <a:noFill/>
        </p:spPr>
        <p:txBody>
          <a:bodyPr wrap="square" rtlCol="0">
            <a:spAutoFit/>
          </a:bodyPr>
          <a:lstStyle/>
          <a:p>
            <a:r>
              <a:rPr lang="en-US" sz="2400" dirty="0">
                <a:solidFill>
                  <a:schemeClr val="bg1"/>
                </a:solidFill>
              </a:rPr>
              <a:t>Reza </a:t>
            </a:r>
            <a:r>
              <a:rPr lang="en-US" sz="2400" dirty="0" err="1">
                <a:solidFill>
                  <a:schemeClr val="bg1"/>
                </a:solidFill>
              </a:rPr>
              <a:t>Abasaltian</a:t>
            </a:r>
            <a:endParaRPr lang="en-US" sz="2400" dirty="0">
              <a:solidFill>
                <a:schemeClr val="bg1"/>
              </a:solidFill>
            </a:endParaRPr>
          </a:p>
          <a:p>
            <a:endParaRPr lang="en-US" dirty="0"/>
          </a:p>
        </p:txBody>
      </p:sp>
      <p:sp>
        <p:nvSpPr>
          <p:cNvPr id="24" name="TextBox 23">
            <a:extLst>
              <a:ext uri="{FF2B5EF4-FFF2-40B4-BE49-F238E27FC236}">
                <a16:creationId xmlns:a16="http://schemas.microsoft.com/office/drawing/2014/main" id="{2358BA3E-2C1D-1942-9D41-9DBF1808139F}"/>
              </a:ext>
            </a:extLst>
          </p:cNvPr>
          <p:cNvSpPr txBox="1"/>
          <p:nvPr/>
        </p:nvSpPr>
        <p:spPr>
          <a:xfrm>
            <a:off x="3479081" y="3047948"/>
            <a:ext cx="2042270" cy="738664"/>
          </a:xfrm>
          <a:prstGeom prst="rect">
            <a:avLst/>
          </a:prstGeom>
          <a:noFill/>
        </p:spPr>
        <p:txBody>
          <a:bodyPr wrap="square" rtlCol="0">
            <a:spAutoFit/>
          </a:bodyPr>
          <a:lstStyle/>
          <a:p>
            <a:r>
              <a:rPr lang="en-US" sz="2400" dirty="0">
                <a:solidFill>
                  <a:schemeClr val="bg1"/>
                </a:solidFill>
              </a:rPr>
              <a:t>Sheetal </a:t>
            </a:r>
            <a:r>
              <a:rPr lang="en-US" sz="2400" dirty="0" err="1">
                <a:solidFill>
                  <a:schemeClr val="bg1"/>
                </a:solidFill>
              </a:rPr>
              <a:t>Gour</a:t>
            </a:r>
            <a:endParaRPr lang="en-US" sz="2400" dirty="0">
              <a:solidFill>
                <a:schemeClr val="bg1"/>
              </a:solidFill>
            </a:endParaRPr>
          </a:p>
          <a:p>
            <a:endParaRPr lang="en-US" dirty="0"/>
          </a:p>
        </p:txBody>
      </p:sp>
      <p:sp>
        <p:nvSpPr>
          <p:cNvPr id="25" name="TextBox 24">
            <a:extLst>
              <a:ext uri="{FF2B5EF4-FFF2-40B4-BE49-F238E27FC236}">
                <a16:creationId xmlns:a16="http://schemas.microsoft.com/office/drawing/2014/main" id="{8D937A5A-923E-1640-9D97-9A0A2DAD69C9}"/>
              </a:ext>
            </a:extLst>
          </p:cNvPr>
          <p:cNvSpPr txBox="1"/>
          <p:nvPr/>
        </p:nvSpPr>
        <p:spPr>
          <a:xfrm>
            <a:off x="6236466" y="3045274"/>
            <a:ext cx="1931741" cy="738664"/>
          </a:xfrm>
          <a:prstGeom prst="rect">
            <a:avLst/>
          </a:prstGeom>
          <a:noFill/>
        </p:spPr>
        <p:txBody>
          <a:bodyPr wrap="square" rtlCol="0">
            <a:spAutoFit/>
          </a:bodyPr>
          <a:lstStyle/>
          <a:p>
            <a:r>
              <a:rPr lang="en-US" sz="2400" dirty="0">
                <a:solidFill>
                  <a:schemeClr val="bg1"/>
                </a:solidFill>
              </a:rPr>
              <a:t>Greg </a:t>
            </a:r>
            <a:r>
              <a:rPr lang="en-US" sz="2400" dirty="0" err="1">
                <a:solidFill>
                  <a:schemeClr val="bg1"/>
                </a:solidFill>
              </a:rPr>
              <a:t>Melson</a:t>
            </a:r>
            <a:endParaRPr lang="en-US" sz="2400" dirty="0">
              <a:solidFill>
                <a:schemeClr val="bg1"/>
              </a:solidFill>
            </a:endParaRPr>
          </a:p>
          <a:p>
            <a:endParaRPr lang="en-US" dirty="0"/>
          </a:p>
        </p:txBody>
      </p:sp>
      <p:pic>
        <p:nvPicPr>
          <p:cNvPr id="26" name="Picture 25" descr="A picture containing person, person, indoor, male&#10;&#10;Description automatically generated">
            <a:extLst>
              <a:ext uri="{FF2B5EF4-FFF2-40B4-BE49-F238E27FC236}">
                <a16:creationId xmlns:a16="http://schemas.microsoft.com/office/drawing/2014/main" id="{FBAC01CB-6B53-3E4B-A48D-8D9E2BE66BD0}"/>
              </a:ext>
            </a:extLst>
          </p:cNvPr>
          <p:cNvPicPr>
            <a:picLocks noChangeAspect="1"/>
          </p:cNvPicPr>
          <p:nvPr/>
        </p:nvPicPr>
        <p:blipFill>
          <a:blip r:embed="rId6"/>
          <a:stretch>
            <a:fillRect/>
          </a:stretch>
        </p:blipFill>
        <p:spPr>
          <a:xfrm>
            <a:off x="734794" y="3989302"/>
            <a:ext cx="1694098" cy="1792349"/>
          </a:xfrm>
          <a:prstGeom prst="rect">
            <a:avLst/>
          </a:prstGeom>
        </p:spPr>
      </p:pic>
      <p:sp>
        <p:nvSpPr>
          <p:cNvPr id="27" name="TextBox 26">
            <a:extLst>
              <a:ext uri="{FF2B5EF4-FFF2-40B4-BE49-F238E27FC236}">
                <a16:creationId xmlns:a16="http://schemas.microsoft.com/office/drawing/2014/main" id="{FA1F547F-2613-2D4B-BC82-C47A02A25BAC}"/>
              </a:ext>
            </a:extLst>
          </p:cNvPr>
          <p:cNvSpPr txBox="1"/>
          <p:nvPr/>
        </p:nvSpPr>
        <p:spPr>
          <a:xfrm>
            <a:off x="665855" y="5718609"/>
            <a:ext cx="2463635" cy="461665"/>
          </a:xfrm>
          <a:prstGeom prst="rect">
            <a:avLst/>
          </a:prstGeom>
          <a:noFill/>
        </p:spPr>
        <p:txBody>
          <a:bodyPr wrap="square" rtlCol="0">
            <a:spAutoFit/>
          </a:bodyPr>
          <a:lstStyle/>
          <a:p>
            <a:r>
              <a:rPr lang="en-US" sz="2400" dirty="0">
                <a:solidFill>
                  <a:schemeClr val="bg1"/>
                </a:solidFill>
              </a:rPr>
              <a:t>Rohan Ahmed</a:t>
            </a:r>
          </a:p>
        </p:txBody>
      </p:sp>
      <p:pic>
        <p:nvPicPr>
          <p:cNvPr id="28" name="Picture 27" descr="A person wearing a white robe&#10;&#10;Description automatically generated with low confidence">
            <a:extLst>
              <a:ext uri="{FF2B5EF4-FFF2-40B4-BE49-F238E27FC236}">
                <a16:creationId xmlns:a16="http://schemas.microsoft.com/office/drawing/2014/main" id="{AEB6680C-7BCC-1C43-BA7E-588B472E157D}"/>
              </a:ext>
            </a:extLst>
          </p:cNvPr>
          <p:cNvPicPr>
            <a:picLocks noChangeAspect="1"/>
          </p:cNvPicPr>
          <p:nvPr/>
        </p:nvPicPr>
        <p:blipFill rotWithShape="1">
          <a:blip r:embed="rId7"/>
          <a:srcRect t="14964" b="19784"/>
          <a:stretch/>
        </p:blipFill>
        <p:spPr>
          <a:xfrm>
            <a:off x="3615183" y="3951023"/>
            <a:ext cx="1694098" cy="1787844"/>
          </a:xfrm>
          <a:prstGeom prst="rect">
            <a:avLst/>
          </a:prstGeom>
        </p:spPr>
      </p:pic>
      <p:sp>
        <p:nvSpPr>
          <p:cNvPr id="29" name="TextBox 28">
            <a:extLst>
              <a:ext uri="{FF2B5EF4-FFF2-40B4-BE49-F238E27FC236}">
                <a16:creationId xmlns:a16="http://schemas.microsoft.com/office/drawing/2014/main" id="{393A5501-ED8C-034B-9B86-FBED51FC888C}"/>
              </a:ext>
            </a:extLst>
          </p:cNvPr>
          <p:cNvSpPr txBox="1"/>
          <p:nvPr/>
        </p:nvSpPr>
        <p:spPr>
          <a:xfrm>
            <a:off x="3465739" y="5801564"/>
            <a:ext cx="2264866" cy="738664"/>
          </a:xfrm>
          <a:prstGeom prst="rect">
            <a:avLst/>
          </a:prstGeom>
          <a:noFill/>
        </p:spPr>
        <p:txBody>
          <a:bodyPr wrap="square" rtlCol="0">
            <a:spAutoFit/>
          </a:bodyPr>
          <a:lstStyle/>
          <a:p>
            <a:r>
              <a:rPr lang="en-US" sz="2400" dirty="0">
                <a:solidFill>
                  <a:schemeClr val="bg1"/>
                </a:solidFill>
              </a:rPr>
              <a:t>Anum Zeeshan</a:t>
            </a:r>
          </a:p>
          <a:p>
            <a:endParaRPr lang="en-US" dirty="0"/>
          </a:p>
        </p:txBody>
      </p:sp>
      <p:pic>
        <p:nvPicPr>
          <p:cNvPr id="30" name="Picture 29" descr="A person wearing glasses&#10;&#10;Description automatically generated with medium confidence">
            <a:extLst>
              <a:ext uri="{FF2B5EF4-FFF2-40B4-BE49-F238E27FC236}">
                <a16:creationId xmlns:a16="http://schemas.microsoft.com/office/drawing/2014/main" id="{733D4D8C-2EE6-724C-B656-B51A0D4D54D8}"/>
              </a:ext>
            </a:extLst>
          </p:cNvPr>
          <p:cNvPicPr>
            <a:picLocks noChangeAspect="1"/>
          </p:cNvPicPr>
          <p:nvPr/>
        </p:nvPicPr>
        <p:blipFill>
          <a:blip r:embed="rId8"/>
          <a:stretch>
            <a:fillRect/>
          </a:stretch>
        </p:blipFill>
        <p:spPr>
          <a:xfrm>
            <a:off x="6262275" y="3872344"/>
            <a:ext cx="1880121" cy="1945202"/>
          </a:xfrm>
          <a:prstGeom prst="rect">
            <a:avLst/>
          </a:prstGeom>
        </p:spPr>
      </p:pic>
      <p:sp>
        <p:nvSpPr>
          <p:cNvPr id="31" name="TextBox 30">
            <a:extLst>
              <a:ext uri="{FF2B5EF4-FFF2-40B4-BE49-F238E27FC236}">
                <a16:creationId xmlns:a16="http://schemas.microsoft.com/office/drawing/2014/main" id="{8CFE4AC5-5593-B040-BC70-AE2E30F51E73}"/>
              </a:ext>
            </a:extLst>
          </p:cNvPr>
          <p:cNvSpPr txBox="1"/>
          <p:nvPr/>
        </p:nvSpPr>
        <p:spPr>
          <a:xfrm>
            <a:off x="6567046" y="6109855"/>
            <a:ext cx="184731" cy="369332"/>
          </a:xfrm>
          <a:prstGeom prst="rect">
            <a:avLst/>
          </a:prstGeom>
          <a:noFill/>
        </p:spPr>
        <p:txBody>
          <a:bodyPr wrap="none" rtlCol="0">
            <a:spAutoFit/>
          </a:bodyPr>
          <a:lstStyle/>
          <a:p>
            <a:endParaRPr lang="en-US" dirty="0"/>
          </a:p>
        </p:txBody>
      </p:sp>
      <p:sp>
        <p:nvSpPr>
          <p:cNvPr id="32" name="TextBox 31">
            <a:extLst>
              <a:ext uri="{FF2B5EF4-FFF2-40B4-BE49-F238E27FC236}">
                <a16:creationId xmlns:a16="http://schemas.microsoft.com/office/drawing/2014/main" id="{DA07051A-B20A-4C4C-B18B-9A0CBF0C0BE5}"/>
              </a:ext>
            </a:extLst>
          </p:cNvPr>
          <p:cNvSpPr txBox="1"/>
          <p:nvPr/>
        </p:nvSpPr>
        <p:spPr>
          <a:xfrm>
            <a:off x="6147939" y="5925189"/>
            <a:ext cx="1994457" cy="738664"/>
          </a:xfrm>
          <a:prstGeom prst="rect">
            <a:avLst/>
          </a:prstGeom>
          <a:noFill/>
        </p:spPr>
        <p:txBody>
          <a:bodyPr wrap="none" rtlCol="0">
            <a:spAutoFit/>
          </a:bodyPr>
          <a:lstStyle/>
          <a:p>
            <a:r>
              <a:rPr lang="en-US" sz="2400" dirty="0">
                <a:solidFill>
                  <a:schemeClr val="bg1"/>
                </a:solidFill>
              </a:rPr>
              <a:t>Sridhar </a:t>
            </a:r>
            <a:r>
              <a:rPr lang="en-US" sz="2400" dirty="0" err="1">
                <a:solidFill>
                  <a:schemeClr val="bg1"/>
                </a:solidFill>
              </a:rPr>
              <a:t>Mothe</a:t>
            </a:r>
            <a:endParaRPr lang="en-US" sz="2400" dirty="0">
              <a:solidFill>
                <a:schemeClr val="bg1"/>
              </a:solidFill>
            </a:endParaRPr>
          </a:p>
          <a:p>
            <a:endParaRPr lang="en-US" dirty="0"/>
          </a:p>
        </p:txBody>
      </p:sp>
      <p:sp>
        <p:nvSpPr>
          <p:cNvPr id="33" name="TextBox 32">
            <a:extLst>
              <a:ext uri="{FF2B5EF4-FFF2-40B4-BE49-F238E27FC236}">
                <a16:creationId xmlns:a16="http://schemas.microsoft.com/office/drawing/2014/main" id="{10FD9691-EA9D-6D46-8989-5E9F3E2CB988}"/>
              </a:ext>
            </a:extLst>
          </p:cNvPr>
          <p:cNvSpPr txBox="1"/>
          <p:nvPr/>
        </p:nvSpPr>
        <p:spPr>
          <a:xfrm>
            <a:off x="9518064" y="6317673"/>
            <a:ext cx="184731" cy="369332"/>
          </a:xfrm>
          <a:prstGeom prst="rect">
            <a:avLst/>
          </a:prstGeom>
          <a:noFill/>
        </p:spPr>
        <p:txBody>
          <a:bodyPr wrap="none" rtlCol="0">
            <a:spAutoFit/>
          </a:bodyPr>
          <a:lstStyle/>
          <a:p>
            <a:endParaRPr lang="en-US" dirty="0"/>
          </a:p>
        </p:txBody>
      </p:sp>
      <p:pic>
        <p:nvPicPr>
          <p:cNvPr id="35" name="Picture 34" descr="A picture containing person, outdoor, sky, mountain&#10;&#10;Description automatically generated">
            <a:extLst>
              <a:ext uri="{FF2B5EF4-FFF2-40B4-BE49-F238E27FC236}">
                <a16:creationId xmlns:a16="http://schemas.microsoft.com/office/drawing/2014/main" id="{2AD02AE9-08BA-A74A-A4D9-C3B748EA10B1}"/>
              </a:ext>
            </a:extLst>
          </p:cNvPr>
          <p:cNvPicPr>
            <a:picLocks noChangeAspect="1"/>
          </p:cNvPicPr>
          <p:nvPr/>
        </p:nvPicPr>
        <p:blipFill>
          <a:blip r:embed="rId9"/>
          <a:stretch>
            <a:fillRect/>
          </a:stretch>
        </p:blipFill>
        <p:spPr>
          <a:xfrm>
            <a:off x="8883064" y="1164021"/>
            <a:ext cx="1792196" cy="1792196"/>
          </a:xfrm>
          <a:prstGeom prst="rect">
            <a:avLst/>
          </a:prstGeom>
        </p:spPr>
      </p:pic>
      <p:sp>
        <p:nvSpPr>
          <p:cNvPr id="36" name="TextBox 35">
            <a:extLst>
              <a:ext uri="{FF2B5EF4-FFF2-40B4-BE49-F238E27FC236}">
                <a16:creationId xmlns:a16="http://schemas.microsoft.com/office/drawing/2014/main" id="{E7661272-1D7E-D44D-B925-3F6737C16942}"/>
              </a:ext>
            </a:extLst>
          </p:cNvPr>
          <p:cNvSpPr txBox="1"/>
          <p:nvPr/>
        </p:nvSpPr>
        <p:spPr>
          <a:xfrm>
            <a:off x="8737826" y="3007728"/>
            <a:ext cx="2387373" cy="738664"/>
          </a:xfrm>
          <a:prstGeom prst="rect">
            <a:avLst/>
          </a:prstGeom>
          <a:noFill/>
        </p:spPr>
        <p:txBody>
          <a:bodyPr wrap="square" rtlCol="0">
            <a:spAutoFit/>
          </a:bodyPr>
          <a:lstStyle/>
          <a:p>
            <a:r>
              <a:rPr lang="en-US" sz="2400" dirty="0" err="1">
                <a:solidFill>
                  <a:schemeClr val="bg1"/>
                </a:solidFill>
              </a:rPr>
              <a:t>Khai</a:t>
            </a:r>
            <a:r>
              <a:rPr lang="en-US" sz="2400" dirty="0">
                <a:solidFill>
                  <a:schemeClr val="bg1"/>
                </a:solidFill>
              </a:rPr>
              <a:t> Fahmi </a:t>
            </a:r>
            <a:r>
              <a:rPr lang="en-US" sz="2400" dirty="0" err="1">
                <a:solidFill>
                  <a:schemeClr val="bg1"/>
                </a:solidFill>
              </a:rPr>
              <a:t>Zaki</a:t>
            </a:r>
            <a:endParaRPr lang="en-US" sz="2400" dirty="0">
              <a:solidFill>
                <a:schemeClr val="bg1"/>
              </a:solidFill>
            </a:endParaRPr>
          </a:p>
          <a:p>
            <a:endParaRPr lang="en-US" dirty="0"/>
          </a:p>
        </p:txBody>
      </p:sp>
      <p:sp>
        <p:nvSpPr>
          <p:cNvPr id="38" name="TextBox 37">
            <a:extLst>
              <a:ext uri="{FF2B5EF4-FFF2-40B4-BE49-F238E27FC236}">
                <a16:creationId xmlns:a16="http://schemas.microsoft.com/office/drawing/2014/main" id="{09F759AB-30C0-3243-B901-18DA9D0331D1}"/>
              </a:ext>
            </a:extLst>
          </p:cNvPr>
          <p:cNvSpPr txBox="1"/>
          <p:nvPr/>
        </p:nvSpPr>
        <p:spPr>
          <a:xfrm>
            <a:off x="8737826" y="4731367"/>
            <a:ext cx="2320956" cy="461665"/>
          </a:xfrm>
          <a:prstGeom prst="rect">
            <a:avLst/>
          </a:prstGeom>
          <a:noFill/>
        </p:spPr>
        <p:txBody>
          <a:bodyPr wrap="none" rtlCol="0">
            <a:spAutoFit/>
          </a:bodyPr>
          <a:lstStyle/>
          <a:p>
            <a:r>
              <a:rPr lang="en-US" sz="2400" dirty="0">
                <a:solidFill>
                  <a:schemeClr val="bg1"/>
                </a:solidFill>
              </a:rPr>
              <a:t>Nidhi Shrivastava</a:t>
            </a:r>
          </a:p>
        </p:txBody>
      </p:sp>
      <p:sp>
        <p:nvSpPr>
          <p:cNvPr id="41" name="TextBox 40">
            <a:extLst>
              <a:ext uri="{FF2B5EF4-FFF2-40B4-BE49-F238E27FC236}">
                <a16:creationId xmlns:a16="http://schemas.microsoft.com/office/drawing/2014/main" id="{DD734A06-1C83-D545-AC65-D8F4F5FE2F16}"/>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spTree>
    <p:extLst>
      <p:ext uri="{BB962C8B-B14F-4D97-AF65-F5344CB8AC3E}">
        <p14:creationId xmlns:p14="http://schemas.microsoft.com/office/powerpoint/2010/main" val="769252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picture containing text&#10;&#10;Description automatically generated">
            <a:extLst>
              <a:ext uri="{FF2B5EF4-FFF2-40B4-BE49-F238E27FC236}">
                <a16:creationId xmlns:a16="http://schemas.microsoft.com/office/drawing/2014/main" id="{50BF9DD7-5C41-974D-8F7F-631E49D1632D}"/>
              </a:ext>
            </a:extLst>
          </p:cNvPr>
          <p:cNvPicPr>
            <a:picLocks noChangeAspect="1"/>
          </p:cNvPicPr>
          <p:nvPr/>
        </p:nvPicPr>
        <p:blipFill>
          <a:blip r:embed="rId3"/>
          <a:stretch>
            <a:fillRect/>
          </a:stretch>
        </p:blipFill>
        <p:spPr>
          <a:xfrm>
            <a:off x="7614413" y="2823385"/>
            <a:ext cx="3217333" cy="2276802"/>
          </a:xfrm>
          <a:prstGeom prst="rect">
            <a:avLst/>
          </a:prstGeom>
        </p:spPr>
      </p:pic>
      <p:sp>
        <p:nvSpPr>
          <p:cNvPr id="15" name="Title 1">
            <a:extLst>
              <a:ext uri="{FF2B5EF4-FFF2-40B4-BE49-F238E27FC236}">
                <a16:creationId xmlns:a16="http://schemas.microsoft.com/office/drawing/2014/main" id="{02AE3B1F-1593-F047-AB59-793053C88578}"/>
              </a:ext>
            </a:extLst>
          </p:cNvPr>
          <p:cNvSpPr txBox="1">
            <a:spLocks/>
          </p:cNvSpPr>
          <p:nvPr/>
        </p:nvSpPr>
        <p:spPr>
          <a:xfrm>
            <a:off x="1489749" y="1361607"/>
            <a:ext cx="5130795" cy="1461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chemeClr val="accent1">
                    <a:lumMod val="75000"/>
                  </a:schemeClr>
                </a:solidFill>
              </a:rPr>
              <a:t>Project Mentors</a:t>
            </a:r>
          </a:p>
        </p:txBody>
      </p:sp>
      <p:sp>
        <p:nvSpPr>
          <p:cNvPr id="19" name="Content Placeholder 8">
            <a:extLst>
              <a:ext uri="{FF2B5EF4-FFF2-40B4-BE49-F238E27FC236}">
                <a16:creationId xmlns:a16="http://schemas.microsoft.com/office/drawing/2014/main" id="{1FA5F327-3C69-FF4B-98A3-2061968414B8}"/>
              </a:ext>
            </a:extLst>
          </p:cNvPr>
          <p:cNvSpPr txBox="1">
            <a:spLocks/>
          </p:cNvSpPr>
          <p:nvPr/>
        </p:nvSpPr>
        <p:spPr>
          <a:xfrm>
            <a:off x="1489749" y="2644555"/>
            <a:ext cx="4978910" cy="35362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solidFill>
                  <a:schemeClr val="accent1">
                    <a:lumMod val="75000"/>
                  </a:schemeClr>
                </a:solidFill>
              </a:rPr>
              <a:t>We acknowledge your effort and time.</a:t>
            </a:r>
          </a:p>
          <a:p>
            <a:r>
              <a:rPr lang="en-US" sz="2400" dirty="0" err="1">
                <a:solidFill>
                  <a:schemeClr val="accent1">
                    <a:lumMod val="75000"/>
                  </a:schemeClr>
                </a:solidFill>
              </a:rPr>
              <a:t>Saif</a:t>
            </a:r>
            <a:r>
              <a:rPr lang="en-US" sz="2400" dirty="0">
                <a:solidFill>
                  <a:schemeClr val="accent1">
                    <a:lumMod val="75000"/>
                  </a:schemeClr>
                </a:solidFill>
              </a:rPr>
              <a:t> Haque</a:t>
            </a:r>
          </a:p>
          <a:p>
            <a:r>
              <a:rPr lang="en-US" sz="2400" dirty="0">
                <a:solidFill>
                  <a:schemeClr val="accent1">
                    <a:lumMod val="75000"/>
                  </a:schemeClr>
                </a:solidFill>
              </a:rPr>
              <a:t>Alistair Hofert</a:t>
            </a:r>
          </a:p>
          <a:p>
            <a:endParaRPr lang="en-US" sz="2400" dirty="0">
              <a:solidFill>
                <a:schemeClr val="accent1">
                  <a:lumMod val="75000"/>
                </a:schemeClr>
              </a:solidFill>
            </a:endParaRPr>
          </a:p>
        </p:txBody>
      </p:sp>
      <p:pic>
        <p:nvPicPr>
          <p:cNvPr id="26" name="Picture 25" descr="A picture containing text&#10;&#10;Description automatically generated">
            <a:extLst>
              <a:ext uri="{FF2B5EF4-FFF2-40B4-BE49-F238E27FC236}">
                <a16:creationId xmlns:a16="http://schemas.microsoft.com/office/drawing/2014/main" id="{FB9A0E8C-9E4B-AD48-B178-8A00A85D8CD7}"/>
              </a:ext>
            </a:extLst>
          </p:cNvPr>
          <p:cNvPicPr>
            <a:picLocks noChangeAspect="1"/>
          </p:cNvPicPr>
          <p:nvPr/>
        </p:nvPicPr>
        <p:blipFill>
          <a:blip r:embed="rId4"/>
          <a:stretch>
            <a:fillRect/>
          </a:stretch>
        </p:blipFill>
        <p:spPr>
          <a:xfrm>
            <a:off x="1454067" y="4184992"/>
            <a:ext cx="2207619" cy="598248"/>
          </a:xfrm>
          <a:prstGeom prst="rect">
            <a:avLst/>
          </a:prstGeom>
        </p:spPr>
      </p:pic>
      <p:sp>
        <p:nvSpPr>
          <p:cNvPr id="27" name="TextBox 26">
            <a:extLst>
              <a:ext uri="{FF2B5EF4-FFF2-40B4-BE49-F238E27FC236}">
                <a16:creationId xmlns:a16="http://schemas.microsoft.com/office/drawing/2014/main" id="{82EC6BA9-0B40-6F47-9C92-23C2D088157A}"/>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spTree>
    <p:extLst>
      <p:ext uri="{BB962C8B-B14F-4D97-AF65-F5344CB8AC3E}">
        <p14:creationId xmlns:p14="http://schemas.microsoft.com/office/powerpoint/2010/main" val="877391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7B336-CCCD-0B44-AA6E-61FA533ACD9D}"/>
              </a:ext>
            </a:extLst>
          </p:cNvPr>
          <p:cNvSpPr>
            <a:spLocks noGrp="1"/>
          </p:cNvSpPr>
          <p:nvPr>
            <p:ph type="title"/>
          </p:nvPr>
        </p:nvSpPr>
        <p:spPr>
          <a:xfrm>
            <a:off x="838200" y="0"/>
            <a:ext cx="10515600" cy="1325563"/>
          </a:xfrm>
        </p:spPr>
        <p:txBody>
          <a:bodyPr>
            <a:normAutofit/>
          </a:bodyPr>
          <a:lstStyle/>
          <a:p>
            <a:pPr algn="ctr"/>
            <a:r>
              <a:rPr lang="en-US" sz="6000" dirty="0">
                <a:latin typeface="Palatino" pitchFamily="2" charset="77"/>
                <a:ea typeface="Palatino" pitchFamily="2" charset="77"/>
              </a:rPr>
              <a:t>REFERENCE</a:t>
            </a:r>
          </a:p>
        </p:txBody>
      </p:sp>
      <p:pic>
        <p:nvPicPr>
          <p:cNvPr id="5" name="Content Placeholder 4" descr="A picture containing blur&#10;&#10;Description automatically generated">
            <a:extLst>
              <a:ext uri="{FF2B5EF4-FFF2-40B4-BE49-F238E27FC236}">
                <a16:creationId xmlns:a16="http://schemas.microsoft.com/office/drawing/2014/main" id="{E837D4D8-AED3-A045-8A0B-2DBFF9C4239C}"/>
              </a:ext>
            </a:extLst>
          </p:cNvPr>
          <p:cNvPicPr>
            <a:picLocks noGrp="1" noChangeAspect="1"/>
          </p:cNvPicPr>
          <p:nvPr>
            <p:ph idx="1"/>
          </p:nvPr>
        </p:nvPicPr>
        <p:blipFill>
          <a:blip r:embed="rId3"/>
          <a:stretch>
            <a:fillRect/>
          </a:stretch>
        </p:blipFill>
        <p:spPr>
          <a:xfrm>
            <a:off x="0" y="5003074"/>
            <a:ext cx="12192000" cy="1854926"/>
          </a:xfrm>
        </p:spPr>
      </p:pic>
      <p:sp>
        <p:nvSpPr>
          <p:cNvPr id="6" name="TextBox 5">
            <a:extLst>
              <a:ext uri="{FF2B5EF4-FFF2-40B4-BE49-F238E27FC236}">
                <a16:creationId xmlns:a16="http://schemas.microsoft.com/office/drawing/2014/main" id="{D22BA0B4-0371-3B4A-B147-832E231A6609}"/>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sp>
        <p:nvSpPr>
          <p:cNvPr id="7" name="TextBox 6">
            <a:extLst>
              <a:ext uri="{FF2B5EF4-FFF2-40B4-BE49-F238E27FC236}">
                <a16:creationId xmlns:a16="http://schemas.microsoft.com/office/drawing/2014/main" id="{4B4D1283-7955-C545-8D18-222CB05CFE64}"/>
              </a:ext>
            </a:extLst>
          </p:cNvPr>
          <p:cNvSpPr txBox="1"/>
          <p:nvPr/>
        </p:nvSpPr>
        <p:spPr>
          <a:xfrm>
            <a:off x="1070029" y="1816062"/>
            <a:ext cx="10051942" cy="2585323"/>
          </a:xfrm>
          <a:prstGeom prst="rect">
            <a:avLst/>
          </a:prstGeom>
          <a:noFill/>
        </p:spPr>
        <p:txBody>
          <a:bodyPr wrap="square" rtlCol="0">
            <a:spAutoFit/>
          </a:bodyPr>
          <a:lstStyle/>
          <a:p>
            <a:r>
              <a:rPr lang="en-CA" dirty="0">
                <a:hlinkClick r:id="rId4"/>
              </a:rPr>
              <a:t>https://www.iberdrola.com/environment/what-is-noise-pollution-causes-effects-solutions</a:t>
            </a:r>
            <a:endParaRPr lang="en-CA" dirty="0"/>
          </a:p>
          <a:p>
            <a:r>
              <a:rPr lang="en-CA" dirty="0">
                <a:hlinkClick r:id="rId5"/>
              </a:rPr>
              <a:t>https://papers.ssrn.com/sol3/papers.cfm?abstract_id=918727</a:t>
            </a:r>
            <a:endParaRPr lang="en-CA" dirty="0"/>
          </a:p>
          <a:p>
            <a:r>
              <a:rPr lang="en-CA" u="sng" dirty="0">
                <a:hlinkClick r:id="rId6"/>
              </a:rPr>
              <a:t>https://www.nea.gov.sg/our-services/pollution-control/noise-pollution/overview</a:t>
            </a:r>
            <a:endParaRPr lang="en-CA" u="sng" dirty="0"/>
          </a:p>
          <a:p>
            <a:r>
              <a:rPr lang="en-CA" dirty="0">
                <a:hlinkClick r:id="rId7"/>
              </a:rPr>
              <a:t>https://www.straitstimes.com/singapore/housing/sounds-awful-cant-sleep-cant-talk-because-of-noise</a:t>
            </a:r>
            <a:endParaRPr lang="en-CA" dirty="0"/>
          </a:p>
          <a:p>
            <a:r>
              <a:rPr lang="en-CA" dirty="0">
                <a:hlinkClick r:id="rId8"/>
              </a:rPr>
              <a:t>https://aqicn.org/city/singapore/central/</a:t>
            </a:r>
            <a:endParaRPr lang="en-CA" dirty="0"/>
          </a:p>
          <a:p>
            <a:r>
              <a:rPr lang="en-CA" dirty="0">
                <a:hlinkClick r:id="rId9"/>
              </a:rPr>
              <a:t>https://aqicn.org/api/</a:t>
            </a:r>
            <a:endParaRPr lang="en-CA" dirty="0"/>
          </a:p>
          <a:p>
            <a:r>
              <a:rPr lang="en-CA" dirty="0">
                <a:hlinkClick r:id="rId10"/>
              </a:rPr>
              <a:t>https://data.mendeley.com/datasets/cbjxbhzn43/1</a:t>
            </a:r>
            <a:endParaRPr lang="en-CA" dirty="0"/>
          </a:p>
          <a:p>
            <a:endParaRPr lang="en-CA" dirty="0"/>
          </a:p>
          <a:p>
            <a:endParaRPr lang="en-US" dirty="0"/>
          </a:p>
        </p:txBody>
      </p:sp>
    </p:spTree>
    <p:extLst>
      <p:ext uri="{BB962C8B-B14F-4D97-AF65-F5344CB8AC3E}">
        <p14:creationId xmlns:p14="http://schemas.microsoft.com/office/powerpoint/2010/main" val="2728044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4CE2A-3F3D-8B40-82CC-8DE1FAFA9307}"/>
              </a:ext>
            </a:extLst>
          </p:cNvPr>
          <p:cNvSpPr>
            <a:spLocks noGrp="1"/>
          </p:cNvSpPr>
          <p:nvPr>
            <p:ph type="title"/>
          </p:nvPr>
        </p:nvSpPr>
        <p:spPr>
          <a:xfrm>
            <a:off x="838200" y="56066"/>
            <a:ext cx="10515600" cy="1325563"/>
          </a:xfrm>
        </p:spPr>
        <p:txBody>
          <a:bodyPr/>
          <a:lstStyle/>
          <a:p>
            <a:pPr algn="ctr"/>
            <a:r>
              <a:rPr lang="en-US" dirty="0">
                <a:latin typeface="Palatino" pitchFamily="2" charset="77"/>
                <a:ea typeface="Palatino" pitchFamily="2" charset="77"/>
                <a:cs typeface="Verdana" panose="020B0604030504040204" pitchFamily="34" charset="0"/>
              </a:rPr>
              <a:t>Appendix</a:t>
            </a:r>
          </a:p>
        </p:txBody>
      </p:sp>
      <p:sp>
        <p:nvSpPr>
          <p:cNvPr id="3" name="Content Placeholder 2">
            <a:extLst>
              <a:ext uri="{FF2B5EF4-FFF2-40B4-BE49-F238E27FC236}">
                <a16:creationId xmlns:a16="http://schemas.microsoft.com/office/drawing/2014/main" id="{2746CBE4-AD7D-AF47-AF99-2BFC9EEB9449}"/>
              </a:ext>
            </a:extLst>
          </p:cNvPr>
          <p:cNvSpPr>
            <a:spLocks noGrp="1"/>
          </p:cNvSpPr>
          <p:nvPr>
            <p:ph idx="1"/>
          </p:nvPr>
        </p:nvSpPr>
        <p:spPr/>
        <p:txBody>
          <a:bodyPr/>
          <a:lstStyle/>
          <a:p>
            <a:endParaRPr lang="en-CA" dirty="0">
              <a:effectLst/>
              <a:hlinkClick r:id="rId3"/>
            </a:endParaRPr>
          </a:p>
          <a:p>
            <a:endParaRPr lang="en-CA" dirty="0">
              <a:effectLst/>
              <a:hlinkClick r:id="rId3"/>
            </a:endParaRPr>
          </a:p>
          <a:p>
            <a:endParaRPr lang="en-US" dirty="0"/>
          </a:p>
        </p:txBody>
      </p:sp>
      <p:pic>
        <p:nvPicPr>
          <p:cNvPr id="7" name="Picture 6" descr="Chart, bar chart&#10;&#10;Description automatically generated">
            <a:extLst>
              <a:ext uri="{FF2B5EF4-FFF2-40B4-BE49-F238E27FC236}">
                <a16:creationId xmlns:a16="http://schemas.microsoft.com/office/drawing/2014/main" id="{9F80674E-3EFD-1045-B584-F65BF985AB0E}"/>
              </a:ext>
            </a:extLst>
          </p:cNvPr>
          <p:cNvPicPr>
            <a:picLocks noChangeAspect="1"/>
          </p:cNvPicPr>
          <p:nvPr/>
        </p:nvPicPr>
        <p:blipFill>
          <a:blip r:embed="rId4"/>
          <a:stretch>
            <a:fillRect/>
          </a:stretch>
        </p:blipFill>
        <p:spPr>
          <a:xfrm>
            <a:off x="2554513" y="1005644"/>
            <a:ext cx="5669643" cy="4094742"/>
          </a:xfrm>
          <a:prstGeom prst="rect">
            <a:avLst/>
          </a:prstGeom>
        </p:spPr>
      </p:pic>
      <p:sp>
        <p:nvSpPr>
          <p:cNvPr id="8" name="TextBox 7">
            <a:extLst>
              <a:ext uri="{FF2B5EF4-FFF2-40B4-BE49-F238E27FC236}">
                <a16:creationId xmlns:a16="http://schemas.microsoft.com/office/drawing/2014/main" id="{BC9793AC-7645-6348-88FC-B5FD62A927C8}"/>
              </a:ext>
            </a:extLst>
          </p:cNvPr>
          <p:cNvSpPr txBox="1"/>
          <p:nvPr/>
        </p:nvSpPr>
        <p:spPr>
          <a:xfrm>
            <a:off x="2543629" y="4715344"/>
            <a:ext cx="8810171" cy="923330"/>
          </a:xfrm>
          <a:prstGeom prst="rect">
            <a:avLst/>
          </a:prstGeom>
          <a:noFill/>
        </p:spPr>
        <p:txBody>
          <a:bodyPr wrap="square" rtlCol="0">
            <a:spAutoFit/>
          </a:bodyPr>
          <a:lstStyle/>
          <a:p>
            <a:r>
              <a:rPr lang="en-CA" dirty="0"/>
              <a:t>Figure: Smart transport market size in Asia Pacific from 2012 to 2020</a:t>
            </a:r>
          </a:p>
          <a:p>
            <a:br>
              <a:rPr lang="en-CA" dirty="0"/>
            </a:br>
            <a:endParaRPr lang="en-CA" dirty="0"/>
          </a:p>
        </p:txBody>
      </p:sp>
      <p:sp>
        <p:nvSpPr>
          <p:cNvPr id="10" name="TextBox 9">
            <a:extLst>
              <a:ext uri="{FF2B5EF4-FFF2-40B4-BE49-F238E27FC236}">
                <a16:creationId xmlns:a16="http://schemas.microsoft.com/office/drawing/2014/main" id="{C12E0475-C4B3-504D-8AD5-851E2952F88D}"/>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spTree>
    <p:extLst>
      <p:ext uri="{BB962C8B-B14F-4D97-AF65-F5344CB8AC3E}">
        <p14:creationId xmlns:p14="http://schemas.microsoft.com/office/powerpoint/2010/main" val="3045771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7B336-CCCD-0B44-AA6E-61FA533ACD9D}"/>
              </a:ext>
            </a:extLst>
          </p:cNvPr>
          <p:cNvSpPr>
            <a:spLocks noGrp="1"/>
          </p:cNvSpPr>
          <p:nvPr>
            <p:ph type="title"/>
          </p:nvPr>
        </p:nvSpPr>
        <p:spPr>
          <a:xfrm>
            <a:off x="795571" y="41361"/>
            <a:ext cx="10515600" cy="1325563"/>
          </a:xfrm>
        </p:spPr>
        <p:txBody>
          <a:bodyPr>
            <a:normAutofit/>
          </a:bodyPr>
          <a:lstStyle/>
          <a:p>
            <a:pPr algn="ctr"/>
            <a:r>
              <a:rPr lang="en-US" dirty="0">
                <a:latin typeface="Palatino" pitchFamily="2" charset="77"/>
                <a:ea typeface="Palatino" pitchFamily="2" charset="77"/>
                <a:cs typeface="Verdana" panose="020B0604030504040204" pitchFamily="34" charset="0"/>
              </a:rPr>
              <a:t>PROBLEM</a:t>
            </a:r>
          </a:p>
        </p:txBody>
      </p:sp>
      <p:pic>
        <p:nvPicPr>
          <p:cNvPr id="5" name="Content Placeholder 4" descr="A picture containing blur&#10;&#10;Description automatically generated">
            <a:extLst>
              <a:ext uri="{FF2B5EF4-FFF2-40B4-BE49-F238E27FC236}">
                <a16:creationId xmlns:a16="http://schemas.microsoft.com/office/drawing/2014/main" id="{E837D4D8-AED3-A045-8A0B-2DBFF9C4239C}"/>
              </a:ext>
            </a:extLst>
          </p:cNvPr>
          <p:cNvPicPr>
            <a:picLocks noGrp="1" noChangeAspect="1"/>
          </p:cNvPicPr>
          <p:nvPr>
            <p:ph idx="1"/>
          </p:nvPr>
        </p:nvPicPr>
        <p:blipFill>
          <a:blip r:embed="rId3"/>
          <a:stretch>
            <a:fillRect/>
          </a:stretch>
        </p:blipFill>
        <p:spPr>
          <a:xfrm>
            <a:off x="0" y="5003074"/>
            <a:ext cx="12192000" cy="1854926"/>
          </a:xfrm>
        </p:spPr>
      </p:pic>
      <p:sp>
        <p:nvSpPr>
          <p:cNvPr id="6" name="TextBox 5">
            <a:extLst>
              <a:ext uri="{FF2B5EF4-FFF2-40B4-BE49-F238E27FC236}">
                <a16:creationId xmlns:a16="http://schemas.microsoft.com/office/drawing/2014/main" id="{D22BA0B4-0371-3B4A-B147-832E231A6609}"/>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sp>
        <p:nvSpPr>
          <p:cNvPr id="7" name="TextBox 6">
            <a:extLst>
              <a:ext uri="{FF2B5EF4-FFF2-40B4-BE49-F238E27FC236}">
                <a16:creationId xmlns:a16="http://schemas.microsoft.com/office/drawing/2014/main" id="{4B4D1283-7955-C545-8D18-222CB05CFE64}"/>
              </a:ext>
            </a:extLst>
          </p:cNvPr>
          <p:cNvSpPr txBox="1"/>
          <p:nvPr/>
        </p:nvSpPr>
        <p:spPr>
          <a:xfrm>
            <a:off x="1027400" y="1449951"/>
            <a:ext cx="10051942" cy="1938992"/>
          </a:xfrm>
          <a:prstGeom prst="rect">
            <a:avLst/>
          </a:prstGeom>
          <a:noFill/>
        </p:spPr>
        <p:txBody>
          <a:bodyPr wrap="square" rtlCol="0">
            <a:spAutoFit/>
          </a:bodyPr>
          <a:lstStyle/>
          <a:p>
            <a:r>
              <a:rPr lang="en-CA" sz="2000" dirty="0">
                <a:latin typeface="Verdana" panose="020B0604030504040204" pitchFamily="34" charset="0"/>
                <a:ea typeface="Verdana" panose="020B0604030504040204" pitchFamily="34" charset="0"/>
                <a:cs typeface="Verdana" panose="020B0604030504040204" pitchFamily="34" charset="0"/>
              </a:rPr>
              <a:t>The European Environment Agency estimates that noise is responsible for 72,000 hospital admissions and 16,600 premature deaths every year in Europe alone. Our focus is on Singapore with </a:t>
            </a:r>
            <a:r>
              <a:rPr lang="en-CA" sz="2000" u="sng" dirty="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rPr>
              <a:t>5.7 million</a:t>
            </a:r>
            <a:r>
              <a:rPr lang="en-CA" sz="2000" dirty="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rPr>
              <a:t> </a:t>
            </a:r>
            <a:r>
              <a:rPr lang="en-CA" sz="2000" dirty="0">
                <a:latin typeface="Verdana" panose="020B0604030504040204" pitchFamily="34" charset="0"/>
                <a:ea typeface="Verdana" panose="020B0604030504040204" pitchFamily="34" charset="0"/>
                <a:cs typeface="Verdana" panose="020B0604030504040204" pitchFamily="34" charset="0"/>
              </a:rPr>
              <a:t>population.</a:t>
            </a:r>
          </a:p>
          <a:p>
            <a:pPr marL="285750" indent="-285750">
              <a:buFont typeface="Arial" panose="020B0604020202020204" pitchFamily="34" charset="0"/>
              <a:buChar char="•"/>
            </a:pPr>
            <a:endParaRPr lang="en-US" sz="2000" dirty="0">
              <a:latin typeface="Verdana" panose="020B0604030504040204" pitchFamily="34" charset="0"/>
              <a:ea typeface="Verdana" panose="020B0604030504040204" pitchFamily="34" charset="0"/>
              <a:cs typeface="Verdana" panose="020B0604030504040204" pitchFamily="34" charset="0"/>
            </a:endParaRPr>
          </a:p>
          <a:p>
            <a:br>
              <a:rPr lang="en-US" sz="2000" dirty="0">
                <a:latin typeface="Verdana" panose="020B0604030504040204" pitchFamily="34" charset="0"/>
                <a:ea typeface="Verdana" panose="020B0604030504040204" pitchFamily="34" charset="0"/>
                <a:cs typeface="Verdana" panose="020B0604030504040204" pitchFamily="34" charset="0"/>
              </a:rPr>
            </a:br>
            <a:endParaRPr lang="en-US" sz="2000" dirty="0">
              <a:latin typeface="Verdana" panose="020B0604030504040204" pitchFamily="34" charset="0"/>
              <a:ea typeface="Verdana" panose="020B0604030504040204" pitchFamily="34" charset="0"/>
              <a:cs typeface="Verdana" panose="020B0604030504040204" pitchFamily="34" charset="0"/>
            </a:endParaRPr>
          </a:p>
        </p:txBody>
      </p:sp>
      <p:sp>
        <p:nvSpPr>
          <p:cNvPr id="8" name="Round Diagonal Corner Rectangle 7">
            <a:extLst>
              <a:ext uri="{FF2B5EF4-FFF2-40B4-BE49-F238E27FC236}">
                <a16:creationId xmlns:a16="http://schemas.microsoft.com/office/drawing/2014/main" id="{ED38BAA2-F31D-2F4C-99EB-C845E3028120}"/>
              </a:ext>
            </a:extLst>
          </p:cNvPr>
          <p:cNvSpPr/>
          <p:nvPr/>
        </p:nvSpPr>
        <p:spPr>
          <a:xfrm>
            <a:off x="664441" y="3185000"/>
            <a:ext cx="2737772" cy="1854925"/>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ound Diagonal Corner Rectangle 8">
            <a:extLst>
              <a:ext uri="{FF2B5EF4-FFF2-40B4-BE49-F238E27FC236}">
                <a16:creationId xmlns:a16="http://schemas.microsoft.com/office/drawing/2014/main" id="{375CD9D4-206A-4040-BBCC-FADE7F21974A}"/>
              </a:ext>
            </a:extLst>
          </p:cNvPr>
          <p:cNvSpPr/>
          <p:nvPr/>
        </p:nvSpPr>
        <p:spPr>
          <a:xfrm>
            <a:off x="838201" y="3740150"/>
            <a:ext cx="2425700" cy="1167674"/>
          </a:xfrm>
          <a:prstGeom prst="round2Diag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028E66CE-8820-744B-9D32-C6AF6EBC1462}"/>
              </a:ext>
            </a:extLst>
          </p:cNvPr>
          <p:cNvSpPr txBox="1"/>
          <p:nvPr/>
        </p:nvSpPr>
        <p:spPr>
          <a:xfrm>
            <a:off x="1030027" y="3781818"/>
            <a:ext cx="2057400" cy="1077218"/>
          </a:xfrm>
          <a:prstGeom prst="rect">
            <a:avLst/>
          </a:prstGeom>
          <a:noFill/>
        </p:spPr>
        <p:txBody>
          <a:bodyPr wrap="square" rtlCol="0">
            <a:spAutoFit/>
          </a:bodyPr>
          <a:lstStyle/>
          <a:p>
            <a:pPr algn="ctr"/>
            <a:r>
              <a:rPr lang="en-US" sz="3200" dirty="0">
                <a:solidFill>
                  <a:schemeClr val="accent1">
                    <a:lumMod val="75000"/>
                  </a:schemeClr>
                </a:solidFill>
              </a:rPr>
              <a:t>Unique Proposal</a:t>
            </a:r>
          </a:p>
        </p:txBody>
      </p:sp>
      <p:sp>
        <p:nvSpPr>
          <p:cNvPr id="15" name="Round Diagonal Corner Rectangle 14">
            <a:extLst>
              <a:ext uri="{FF2B5EF4-FFF2-40B4-BE49-F238E27FC236}">
                <a16:creationId xmlns:a16="http://schemas.microsoft.com/office/drawing/2014/main" id="{F03698A8-7BC9-3E46-B053-144C9000386B}"/>
              </a:ext>
            </a:extLst>
          </p:cNvPr>
          <p:cNvSpPr/>
          <p:nvPr/>
        </p:nvSpPr>
        <p:spPr>
          <a:xfrm>
            <a:off x="4608285" y="3144917"/>
            <a:ext cx="2737772" cy="1854925"/>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 Diagonal Corner Rectangle 15">
            <a:extLst>
              <a:ext uri="{FF2B5EF4-FFF2-40B4-BE49-F238E27FC236}">
                <a16:creationId xmlns:a16="http://schemas.microsoft.com/office/drawing/2014/main" id="{375AC3B0-F8DD-C146-8E50-FABE60621AFD}"/>
              </a:ext>
            </a:extLst>
          </p:cNvPr>
          <p:cNvSpPr/>
          <p:nvPr/>
        </p:nvSpPr>
        <p:spPr>
          <a:xfrm>
            <a:off x="4782045" y="3700067"/>
            <a:ext cx="2425700" cy="1167674"/>
          </a:xfrm>
          <a:prstGeom prst="round2Diag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960AAC4E-99ED-C34C-81BF-CDF75AD1E3AD}"/>
              </a:ext>
            </a:extLst>
          </p:cNvPr>
          <p:cNvSpPr txBox="1"/>
          <p:nvPr/>
        </p:nvSpPr>
        <p:spPr>
          <a:xfrm>
            <a:off x="5024671" y="3741735"/>
            <a:ext cx="2057400" cy="1569660"/>
          </a:xfrm>
          <a:prstGeom prst="rect">
            <a:avLst/>
          </a:prstGeom>
          <a:noFill/>
        </p:spPr>
        <p:txBody>
          <a:bodyPr wrap="square" rtlCol="0">
            <a:spAutoFit/>
          </a:bodyPr>
          <a:lstStyle/>
          <a:p>
            <a:pPr algn="ctr"/>
            <a:r>
              <a:rPr lang="en-US" sz="3200" dirty="0">
                <a:solidFill>
                  <a:schemeClr val="accent1">
                    <a:lumMod val="75000"/>
                  </a:schemeClr>
                </a:solidFill>
              </a:rPr>
              <a:t>Market Dynamic</a:t>
            </a:r>
            <a:br>
              <a:rPr lang="en-US" sz="3200" dirty="0">
                <a:solidFill>
                  <a:schemeClr val="accent1">
                    <a:lumMod val="75000"/>
                  </a:schemeClr>
                </a:solidFill>
              </a:rPr>
            </a:br>
            <a:endParaRPr lang="en-US" sz="3200" dirty="0">
              <a:solidFill>
                <a:schemeClr val="accent1">
                  <a:lumMod val="75000"/>
                </a:schemeClr>
              </a:solidFill>
            </a:endParaRPr>
          </a:p>
        </p:txBody>
      </p:sp>
      <p:sp>
        <p:nvSpPr>
          <p:cNvPr id="18" name="Round Diagonal Corner Rectangle 17">
            <a:extLst>
              <a:ext uri="{FF2B5EF4-FFF2-40B4-BE49-F238E27FC236}">
                <a16:creationId xmlns:a16="http://schemas.microsoft.com/office/drawing/2014/main" id="{9A8D7907-2E01-0A4C-96E9-2FFB43C11B89}"/>
              </a:ext>
            </a:extLst>
          </p:cNvPr>
          <p:cNvSpPr/>
          <p:nvPr/>
        </p:nvSpPr>
        <p:spPr>
          <a:xfrm>
            <a:off x="8552130" y="3128408"/>
            <a:ext cx="2737772" cy="1955263"/>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 Diagonal Corner Rectangle 18">
            <a:extLst>
              <a:ext uri="{FF2B5EF4-FFF2-40B4-BE49-F238E27FC236}">
                <a16:creationId xmlns:a16="http://schemas.microsoft.com/office/drawing/2014/main" id="{29E6216D-8549-B248-A114-1F7DA8860630}"/>
              </a:ext>
            </a:extLst>
          </p:cNvPr>
          <p:cNvSpPr/>
          <p:nvPr/>
        </p:nvSpPr>
        <p:spPr>
          <a:xfrm>
            <a:off x="8725890" y="3630208"/>
            <a:ext cx="2425700" cy="1284441"/>
          </a:xfrm>
          <a:prstGeom prst="round2Diag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275463F3-FA46-E844-9696-A847E12AD114}"/>
              </a:ext>
            </a:extLst>
          </p:cNvPr>
          <p:cNvSpPr txBox="1"/>
          <p:nvPr/>
        </p:nvSpPr>
        <p:spPr>
          <a:xfrm>
            <a:off x="8715903" y="3676398"/>
            <a:ext cx="2460096" cy="1184940"/>
          </a:xfrm>
          <a:prstGeom prst="rect">
            <a:avLst/>
          </a:prstGeom>
          <a:noFill/>
        </p:spPr>
        <p:txBody>
          <a:bodyPr wrap="square" rtlCol="0">
            <a:spAutoFit/>
          </a:bodyPr>
          <a:lstStyle/>
          <a:p>
            <a:pPr algn="ctr"/>
            <a:r>
              <a:rPr lang="en-US" sz="3200" dirty="0">
                <a:solidFill>
                  <a:schemeClr val="accent1">
                    <a:lumMod val="75000"/>
                  </a:schemeClr>
                </a:solidFill>
              </a:rPr>
              <a:t>Humanitarian Bridge</a:t>
            </a:r>
          </a:p>
        </p:txBody>
      </p:sp>
      <p:sp>
        <p:nvSpPr>
          <p:cNvPr id="22" name="TextBox 21">
            <a:extLst>
              <a:ext uri="{FF2B5EF4-FFF2-40B4-BE49-F238E27FC236}">
                <a16:creationId xmlns:a16="http://schemas.microsoft.com/office/drawing/2014/main" id="{278B764B-54AD-FF4D-A32D-E733C0D0D6C0}"/>
              </a:ext>
            </a:extLst>
          </p:cNvPr>
          <p:cNvSpPr txBox="1"/>
          <p:nvPr/>
        </p:nvSpPr>
        <p:spPr>
          <a:xfrm>
            <a:off x="4604179" y="3128408"/>
            <a:ext cx="2737772" cy="523220"/>
          </a:xfrm>
          <a:prstGeom prst="rect">
            <a:avLst/>
          </a:prstGeom>
          <a:noFill/>
        </p:spPr>
        <p:txBody>
          <a:bodyPr wrap="square" rtlCol="0">
            <a:spAutoFit/>
          </a:bodyPr>
          <a:lstStyle/>
          <a:p>
            <a:pPr algn="ctr"/>
            <a:r>
              <a:rPr lang="en-US" sz="2800" dirty="0">
                <a:solidFill>
                  <a:schemeClr val="accent4">
                    <a:lumMod val="60000"/>
                    <a:lumOff val="40000"/>
                  </a:schemeClr>
                </a:solidFill>
              </a:rPr>
              <a:t>Singapore</a:t>
            </a:r>
          </a:p>
        </p:txBody>
      </p:sp>
      <p:sp>
        <p:nvSpPr>
          <p:cNvPr id="23" name="TextBox 22">
            <a:extLst>
              <a:ext uri="{FF2B5EF4-FFF2-40B4-BE49-F238E27FC236}">
                <a16:creationId xmlns:a16="http://schemas.microsoft.com/office/drawing/2014/main" id="{DAAD2B57-DA29-2848-A197-AC89019821E2}"/>
              </a:ext>
            </a:extLst>
          </p:cNvPr>
          <p:cNvSpPr txBox="1"/>
          <p:nvPr/>
        </p:nvSpPr>
        <p:spPr>
          <a:xfrm>
            <a:off x="8445545" y="3147678"/>
            <a:ext cx="2988709" cy="523220"/>
          </a:xfrm>
          <a:prstGeom prst="rect">
            <a:avLst/>
          </a:prstGeom>
          <a:noFill/>
        </p:spPr>
        <p:txBody>
          <a:bodyPr wrap="square" rtlCol="0">
            <a:spAutoFit/>
          </a:bodyPr>
          <a:lstStyle/>
          <a:p>
            <a:pPr algn="ctr"/>
            <a:r>
              <a:rPr lang="en-US" sz="2800" dirty="0">
                <a:solidFill>
                  <a:schemeClr val="accent4">
                    <a:lumMod val="60000"/>
                    <a:lumOff val="40000"/>
                  </a:schemeClr>
                </a:solidFill>
              </a:rPr>
              <a:t>UN + WHO + WEF</a:t>
            </a:r>
          </a:p>
        </p:txBody>
      </p:sp>
      <p:sp>
        <p:nvSpPr>
          <p:cNvPr id="26" name="TextBox 25">
            <a:extLst>
              <a:ext uri="{FF2B5EF4-FFF2-40B4-BE49-F238E27FC236}">
                <a16:creationId xmlns:a16="http://schemas.microsoft.com/office/drawing/2014/main" id="{2912E9C8-245A-114B-8F4E-DD14306E68C7}"/>
              </a:ext>
            </a:extLst>
          </p:cNvPr>
          <p:cNvSpPr txBox="1"/>
          <p:nvPr/>
        </p:nvSpPr>
        <p:spPr>
          <a:xfrm>
            <a:off x="660335" y="3184999"/>
            <a:ext cx="2741877" cy="584775"/>
          </a:xfrm>
          <a:prstGeom prst="rect">
            <a:avLst/>
          </a:prstGeom>
          <a:noFill/>
        </p:spPr>
        <p:txBody>
          <a:bodyPr wrap="square" rtlCol="0">
            <a:spAutoFit/>
          </a:bodyPr>
          <a:lstStyle/>
          <a:p>
            <a:pPr algn="ctr"/>
            <a:r>
              <a:rPr lang="en-US" sz="3200" dirty="0">
                <a:solidFill>
                  <a:schemeClr val="accent4">
                    <a:lumMod val="60000"/>
                    <a:lumOff val="40000"/>
                  </a:schemeClr>
                </a:solidFill>
              </a:rPr>
              <a:t>Cost + App</a:t>
            </a:r>
          </a:p>
        </p:txBody>
      </p:sp>
    </p:spTree>
    <p:extLst>
      <p:ext uri="{BB962C8B-B14F-4D97-AF65-F5344CB8AC3E}">
        <p14:creationId xmlns:p14="http://schemas.microsoft.com/office/powerpoint/2010/main" val="3001880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 Diagonal Corner Rectangle 27">
            <a:extLst>
              <a:ext uri="{FF2B5EF4-FFF2-40B4-BE49-F238E27FC236}">
                <a16:creationId xmlns:a16="http://schemas.microsoft.com/office/drawing/2014/main" id="{48A9DB3B-E18C-4D47-BF22-200D8EE5369F}"/>
              </a:ext>
            </a:extLst>
          </p:cNvPr>
          <p:cNvSpPr/>
          <p:nvPr/>
        </p:nvSpPr>
        <p:spPr>
          <a:xfrm>
            <a:off x="2175983" y="1210683"/>
            <a:ext cx="4673600" cy="2763520"/>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67B336-CCCD-0B44-AA6E-61FA533ACD9D}"/>
              </a:ext>
            </a:extLst>
          </p:cNvPr>
          <p:cNvSpPr>
            <a:spLocks noGrp="1"/>
          </p:cNvSpPr>
          <p:nvPr>
            <p:ph type="title"/>
          </p:nvPr>
        </p:nvSpPr>
        <p:spPr>
          <a:xfrm>
            <a:off x="838200" y="-92075"/>
            <a:ext cx="10515600" cy="1325563"/>
          </a:xfrm>
        </p:spPr>
        <p:txBody>
          <a:bodyPr>
            <a:normAutofit/>
          </a:bodyPr>
          <a:lstStyle/>
          <a:p>
            <a:pPr algn="ctr"/>
            <a:r>
              <a:rPr lang="en-US" dirty="0">
                <a:latin typeface="Palatino" pitchFamily="2" charset="77"/>
                <a:ea typeface="Palatino" pitchFamily="2" charset="77"/>
              </a:rPr>
              <a:t>SOLUTION</a:t>
            </a:r>
          </a:p>
        </p:txBody>
      </p:sp>
      <p:pic>
        <p:nvPicPr>
          <p:cNvPr id="5" name="Content Placeholder 4" descr="A picture containing blur&#10;&#10;Description automatically generated">
            <a:extLst>
              <a:ext uri="{FF2B5EF4-FFF2-40B4-BE49-F238E27FC236}">
                <a16:creationId xmlns:a16="http://schemas.microsoft.com/office/drawing/2014/main" id="{E837D4D8-AED3-A045-8A0B-2DBFF9C4239C}"/>
              </a:ext>
            </a:extLst>
          </p:cNvPr>
          <p:cNvPicPr>
            <a:picLocks noGrp="1" noChangeAspect="1"/>
          </p:cNvPicPr>
          <p:nvPr>
            <p:ph idx="1"/>
          </p:nvPr>
        </p:nvPicPr>
        <p:blipFill>
          <a:blip r:embed="rId3"/>
          <a:stretch>
            <a:fillRect/>
          </a:stretch>
        </p:blipFill>
        <p:spPr>
          <a:xfrm>
            <a:off x="0" y="5001884"/>
            <a:ext cx="12192000" cy="1854926"/>
          </a:xfrm>
        </p:spPr>
      </p:pic>
      <p:sp>
        <p:nvSpPr>
          <p:cNvPr id="6" name="TextBox 5">
            <a:extLst>
              <a:ext uri="{FF2B5EF4-FFF2-40B4-BE49-F238E27FC236}">
                <a16:creationId xmlns:a16="http://schemas.microsoft.com/office/drawing/2014/main" id="{D22BA0B4-0371-3B4A-B147-832E231A6609}"/>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sp>
        <p:nvSpPr>
          <p:cNvPr id="29" name="Round Diagonal Corner Rectangle 28">
            <a:extLst>
              <a:ext uri="{FF2B5EF4-FFF2-40B4-BE49-F238E27FC236}">
                <a16:creationId xmlns:a16="http://schemas.microsoft.com/office/drawing/2014/main" id="{3DDFF26F-0FE7-9C43-AB16-D5E8C67C4D9E}"/>
              </a:ext>
            </a:extLst>
          </p:cNvPr>
          <p:cNvSpPr/>
          <p:nvPr/>
        </p:nvSpPr>
        <p:spPr>
          <a:xfrm>
            <a:off x="2374900" y="1356024"/>
            <a:ext cx="4287520" cy="2413336"/>
          </a:xfrm>
          <a:prstGeom prst="round2Diag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4B4D1283-7955-C545-8D18-222CB05CFE64}"/>
              </a:ext>
            </a:extLst>
          </p:cNvPr>
          <p:cNvSpPr txBox="1"/>
          <p:nvPr/>
        </p:nvSpPr>
        <p:spPr>
          <a:xfrm>
            <a:off x="2870201" y="1566750"/>
            <a:ext cx="2981772" cy="1631216"/>
          </a:xfrm>
          <a:prstGeom prst="rect">
            <a:avLst/>
          </a:prstGeom>
          <a:noFill/>
          <a:ln w="63500">
            <a:noFill/>
          </a:ln>
        </p:spPr>
        <p:txBody>
          <a:bodyPr wrap="square" rtlCol="0">
            <a:spAutoFit/>
          </a:bodyPr>
          <a:lstStyle/>
          <a:p>
            <a:r>
              <a:rPr lang="en-US" sz="2000" dirty="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rPr>
              <a:t>A mobile application for users to transmit noise data on GPS location and receive health predictions</a:t>
            </a:r>
          </a:p>
        </p:txBody>
      </p:sp>
      <p:sp>
        <p:nvSpPr>
          <p:cNvPr id="30" name="Round Diagonal Corner Rectangle 29">
            <a:extLst>
              <a:ext uri="{FF2B5EF4-FFF2-40B4-BE49-F238E27FC236}">
                <a16:creationId xmlns:a16="http://schemas.microsoft.com/office/drawing/2014/main" id="{3EA13459-C8E6-A84B-9013-1BBB13A64B20}"/>
              </a:ext>
            </a:extLst>
          </p:cNvPr>
          <p:cNvSpPr/>
          <p:nvPr/>
        </p:nvSpPr>
        <p:spPr>
          <a:xfrm>
            <a:off x="5816602" y="2578911"/>
            <a:ext cx="4673600" cy="2132789"/>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 Diagonal Corner Rectangle 30">
            <a:extLst>
              <a:ext uri="{FF2B5EF4-FFF2-40B4-BE49-F238E27FC236}">
                <a16:creationId xmlns:a16="http://schemas.microsoft.com/office/drawing/2014/main" id="{C3192956-B38E-4749-955D-818C04C0205C}"/>
              </a:ext>
            </a:extLst>
          </p:cNvPr>
          <p:cNvSpPr/>
          <p:nvPr/>
        </p:nvSpPr>
        <p:spPr>
          <a:xfrm>
            <a:off x="6015519" y="2724252"/>
            <a:ext cx="4287520" cy="1771548"/>
          </a:xfrm>
          <a:prstGeom prst="round2Diag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2C4DD67D-31F6-084B-8768-5DB235B73ADE}"/>
              </a:ext>
            </a:extLst>
          </p:cNvPr>
          <p:cNvSpPr txBox="1"/>
          <p:nvPr/>
        </p:nvSpPr>
        <p:spPr>
          <a:xfrm>
            <a:off x="6657894" y="3013513"/>
            <a:ext cx="3122138" cy="1323439"/>
          </a:xfrm>
          <a:prstGeom prst="rect">
            <a:avLst/>
          </a:prstGeom>
          <a:noFill/>
          <a:ln w="63500">
            <a:noFill/>
          </a:ln>
        </p:spPr>
        <p:txBody>
          <a:bodyPr wrap="square" rtlCol="0">
            <a:spAutoFit/>
          </a:bodyPr>
          <a:lstStyle/>
          <a:p>
            <a:r>
              <a:rPr lang="en-US" sz="20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Dashboard for Environmental Agencies to take actions based on different alert levels</a:t>
            </a:r>
          </a:p>
        </p:txBody>
      </p:sp>
      <p:sp>
        <p:nvSpPr>
          <p:cNvPr id="39" name="TextBox 38">
            <a:extLst>
              <a:ext uri="{FF2B5EF4-FFF2-40B4-BE49-F238E27FC236}">
                <a16:creationId xmlns:a16="http://schemas.microsoft.com/office/drawing/2014/main" id="{C328A412-9FE1-D34C-B189-8B66DA24FD8C}"/>
              </a:ext>
            </a:extLst>
          </p:cNvPr>
          <p:cNvSpPr txBox="1"/>
          <p:nvPr/>
        </p:nvSpPr>
        <p:spPr>
          <a:xfrm>
            <a:off x="7180589" y="1667853"/>
            <a:ext cx="2831224" cy="461665"/>
          </a:xfrm>
          <a:prstGeom prst="rect">
            <a:avLst/>
          </a:prstGeom>
          <a:noFill/>
        </p:spPr>
        <p:txBody>
          <a:bodyPr wrap="none" rtlCol="0">
            <a:spAutoFit/>
          </a:bodyPr>
          <a:lstStyle/>
          <a:p>
            <a:r>
              <a:rPr lang="en-US" sz="2400" dirty="0">
                <a:solidFill>
                  <a:schemeClr val="accent1">
                    <a:lumMod val="75000"/>
                  </a:schemeClr>
                </a:solidFill>
              </a:rPr>
              <a:t>Smart Transportation</a:t>
            </a:r>
          </a:p>
        </p:txBody>
      </p:sp>
    </p:spTree>
    <p:extLst>
      <p:ext uri="{BB962C8B-B14F-4D97-AF65-F5344CB8AC3E}">
        <p14:creationId xmlns:p14="http://schemas.microsoft.com/office/powerpoint/2010/main" val="3880021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Map&#10;&#10;Description automatically generated">
            <a:extLst>
              <a:ext uri="{FF2B5EF4-FFF2-40B4-BE49-F238E27FC236}">
                <a16:creationId xmlns:a16="http://schemas.microsoft.com/office/drawing/2014/main" id="{9B6407B5-652F-8F46-AD98-CCE967E4B814}"/>
              </a:ext>
            </a:extLst>
          </p:cNvPr>
          <p:cNvPicPr/>
          <p:nvPr/>
        </p:nvPicPr>
        <p:blipFill rotWithShape="1">
          <a:blip r:embed="rId3">
            <a:extLst>
              <a:ext uri="{28A0092B-C50C-407E-A947-70E740481C1C}">
                <a14:useLocalDpi xmlns:a14="http://schemas.microsoft.com/office/drawing/2010/main" val="0"/>
              </a:ext>
            </a:extLst>
          </a:blip>
          <a:srcRect l="31885" t="30405" r="29032" b="19023"/>
          <a:stretch/>
        </p:blipFill>
        <p:spPr bwMode="auto">
          <a:xfrm>
            <a:off x="8915400" y="2078805"/>
            <a:ext cx="2609850" cy="2420853"/>
          </a:xfrm>
          <a:prstGeom prst="ellipse">
            <a:avLst/>
          </a:prstGeom>
          <a:ln>
            <a:noFill/>
          </a:ln>
          <a:effectLst/>
          <a:extLst>
            <a:ext uri="{53640926-AAD7-44D8-BBD7-CCE9431645EC}">
              <a14:shadowObscured xmlns:a14="http://schemas.microsoft.com/office/drawing/2010/main"/>
            </a:ext>
          </a:extLst>
        </p:spPr>
      </p:pic>
      <p:pic>
        <p:nvPicPr>
          <p:cNvPr id="10" name="Picture 9" descr="Map&#10;&#10;Description automatically generated">
            <a:extLst>
              <a:ext uri="{FF2B5EF4-FFF2-40B4-BE49-F238E27FC236}">
                <a16:creationId xmlns:a16="http://schemas.microsoft.com/office/drawing/2014/main" id="{13876C13-35FA-6442-BB66-C2A7E073ED8A}"/>
              </a:ext>
            </a:extLst>
          </p:cNvPr>
          <p:cNvPicPr/>
          <p:nvPr/>
        </p:nvPicPr>
        <p:blipFill rotWithShape="1">
          <a:blip r:embed="rId3">
            <a:extLst>
              <a:ext uri="{28A0092B-C50C-407E-A947-70E740481C1C}">
                <a14:useLocalDpi xmlns:a14="http://schemas.microsoft.com/office/drawing/2010/main" val="0"/>
              </a:ext>
            </a:extLst>
          </a:blip>
          <a:srcRect l="31885" t="30405" r="29032" b="19023"/>
          <a:stretch/>
        </p:blipFill>
        <p:spPr bwMode="auto">
          <a:xfrm>
            <a:off x="832431" y="2108631"/>
            <a:ext cx="2609850" cy="2420853"/>
          </a:xfrm>
          <a:prstGeom prst="ellipse">
            <a:avLst/>
          </a:prstGeom>
          <a:ln>
            <a:noFill/>
          </a:ln>
          <a:effectLst/>
          <a:extLst>
            <a:ext uri="{53640926-AAD7-44D8-BBD7-CCE9431645EC}">
              <a14:shadowObscured xmlns:a14="http://schemas.microsoft.com/office/drawing/2010/main"/>
            </a:ext>
          </a:extLst>
        </p:spPr>
      </p:pic>
      <p:sp>
        <p:nvSpPr>
          <p:cNvPr id="2" name="Title 1">
            <a:extLst>
              <a:ext uri="{FF2B5EF4-FFF2-40B4-BE49-F238E27FC236}">
                <a16:creationId xmlns:a16="http://schemas.microsoft.com/office/drawing/2014/main" id="{D567B336-CCCD-0B44-AA6E-61FA533ACD9D}"/>
              </a:ext>
            </a:extLst>
          </p:cNvPr>
          <p:cNvSpPr>
            <a:spLocks noGrp="1"/>
          </p:cNvSpPr>
          <p:nvPr>
            <p:ph type="title"/>
          </p:nvPr>
        </p:nvSpPr>
        <p:spPr>
          <a:xfrm>
            <a:off x="832431" y="-68009"/>
            <a:ext cx="10515600" cy="1325563"/>
          </a:xfrm>
        </p:spPr>
        <p:txBody>
          <a:bodyPr>
            <a:normAutofit/>
          </a:bodyPr>
          <a:lstStyle/>
          <a:p>
            <a:pPr algn="ctr"/>
            <a:r>
              <a:rPr lang="en-US" dirty="0">
                <a:latin typeface="Palatino" pitchFamily="2" charset="77"/>
                <a:ea typeface="Palatino" pitchFamily="2" charset="77"/>
              </a:rPr>
              <a:t>MONETIZATION</a:t>
            </a:r>
          </a:p>
        </p:txBody>
      </p:sp>
      <p:pic>
        <p:nvPicPr>
          <p:cNvPr id="5" name="Content Placeholder 4" descr="A picture containing blur&#10;&#10;Description automatically generated">
            <a:extLst>
              <a:ext uri="{FF2B5EF4-FFF2-40B4-BE49-F238E27FC236}">
                <a16:creationId xmlns:a16="http://schemas.microsoft.com/office/drawing/2014/main" id="{E837D4D8-AED3-A045-8A0B-2DBFF9C4239C}"/>
              </a:ext>
            </a:extLst>
          </p:cNvPr>
          <p:cNvPicPr>
            <a:picLocks noGrp="1" noChangeAspect="1"/>
          </p:cNvPicPr>
          <p:nvPr>
            <p:ph idx="1"/>
          </p:nvPr>
        </p:nvPicPr>
        <p:blipFill>
          <a:blip r:embed="rId4"/>
          <a:stretch>
            <a:fillRect/>
          </a:stretch>
        </p:blipFill>
        <p:spPr>
          <a:xfrm>
            <a:off x="0" y="5003074"/>
            <a:ext cx="12192000" cy="1854926"/>
          </a:xfrm>
        </p:spPr>
      </p:pic>
      <p:sp>
        <p:nvSpPr>
          <p:cNvPr id="6" name="TextBox 5">
            <a:extLst>
              <a:ext uri="{FF2B5EF4-FFF2-40B4-BE49-F238E27FC236}">
                <a16:creationId xmlns:a16="http://schemas.microsoft.com/office/drawing/2014/main" id="{D22BA0B4-0371-3B4A-B147-832E231A6609}"/>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sp>
        <p:nvSpPr>
          <p:cNvPr id="3" name="Oval 2">
            <a:extLst>
              <a:ext uri="{FF2B5EF4-FFF2-40B4-BE49-F238E27FC236}">
                <a16:creationId xmlns:a16="http://schemas.microsoft.com/office/drawing/2014/main" id="{BC6D1C13-E4FA-A747-8D16-AA29C10E669A}"/>
              </a:ext>
            </a:extLst>
          </p:cNvPr>
          <p:cNvSpPr/>
          <p:nvPr/>
        </p:nvSpPr>
        <p:spPr>
          <a:xfrm>
            <a:off x="857250" y="2078805"/>
            <a:ext cx="2609850" cy="2476500"/>
          </a:xfrm>
          <a:prstGeom prst="ellipse">
            <a:avLst/>
          </a:prstGeom>
          <a:solidFill>
            <a:srgbClr val="C00000">
              <a:alpha val="17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ACAC8A35-AE5B-C347-A5DC-95ABBAC16A4C}"/>
              </a:ext>
            </a:extLst>
          </p:cNvPr>
          <p:cNvSpPr/>
          <p:nvPr/>
        </p:nvSpPr>
        <p:spPr>
          <a:xfrm>
            <a:off x="8915400" y="2072055"/>
            <a:ext cx="2609850" cy="2476500"/>
          </a:xfrm>
          <a:prstGeom prst="ellipse">
            <a:avLst/>
          </a:prstGeom>
          <a:solidFill>
            <a:srgbClr val="00B050">
              <a:alpha val="27809"/>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Map&#10;&#10;Description automatically generated">
            <a:extLst>
              <a:ext uri="{FF2B5EF4-FFF2-40B4-BE49-F238E27FC236}">
                <a16:creationId xmlns:a16="http://schemas.microsoft.com/office/drawing/2014/main" id="{F70D25B6-8014-8245-8398-34F40BC9D761}"/>
              </a:ext>
            </a:extLst>
          </p:cNvPr>
          <p:cNvPicPr/>
          <p:nvPr/>
        </p:nvPicPr>
        <p:blipFill rotWithShape="1">
          <a:blip r:embed="rId3">
            <a:extLst>
              <a:ext uri="{28A0092B-C50C-407E-A947-70E740481C1C}">
                <a14:useLocalDpi xmlns:a14="http://schemas.microsoft.com/office/drawing/2010/main" val="0"/>
              </a:ext>
            </a:extLst>
          </a:blip>
          <a:srcRect l="31885" t="30405" r="29032" b="19023"/>
          <a:stretch/>
        </p:blipFill>
        <p:spPr bwMode="auto">
          <a:xfrm>
            <a:off x="4899379" y="2050982"/>
            <a:ext cx="2609850" cy="2420853"/>
          </a:xfrm>
          <a:prstGeom prst="ellipse">
            <a:avLst/>
          </a:prstGeom>
          <a:ln>
            <a:noFill/>
          </a:ln>
          <a:effectLst/>
          <a:extLst>
            <a:ext uri="{53640926-AAD7-44D8-BBD7-CCE9431645EC}">
              <a14:shadowObscured xmlns:a14="http://schemas.microsoft.com/office/drawing/2010/main"/>
            </a:ext>
          </a:extLst>
        </p:spPr>
      </p:pic>
      <p:sp>
        <p:nvSpPr>
          <p:cNvPr id="13" name="Oval 12">
            <a:extLst>
              <a:ext uri="{FF2B5EF4-FFF2-40B4-BE49-F238E27FC236}">
                <a16:creationId xmlns:a16="http://schemas.microsoft.com/office/drawing/2014/main" id="{52FC73E3-220F-D844-89AE-C0ADE28FF87C}"/>
              </a:ext>
            </a:extLst>
          </p:cNvPr>
          <p:cNvSpPr/>
          <p:nvPr/>
        </p:nvSpPr>
        <p:spPr>
          <a:xfrm>
            <a:off x="4873271" y="2023158"/>
            <a:ext cx="2609850" cy="2476500"/>
          </a:xfrm>
          <a:prstGeom prst="ellipse">
            <a:avLst/>
          </a:prstGeom>
          <a:solidFill>
            <a:srgbClr val="FFC504">
              <a:alpha val="22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Graphic 21" descr="Coins outline">
            <a:extLst>
              <a:ext uri="{FF2B5EF4-FFF2-40B4-BE49-F238E27FC236}">
                <a16:creationId xmlns:a16="http://schemas.microsoft.com/office/drawing/2014/main" id="{9A518D75-BFE6-C040-B357-4237F6EEF24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97608" y="4469544"/>
            <a:ext cx="914400" cy="914400"/>
          </a:xfrm>
          <a:prstGeom prst="rect">
            <a:avLst/>
          </a:prstGeom>
        </p:spPr>
      </p:pic>
      <p:pic>
        <p:nvPicPr>
          <p:cNvPr id="23" name="Graphic 22" descr="Coins outline">
            <a:extLst>
              <a:ext uri="{FF2B5EF4-FFF2-40B4-BE49-F238E27FC236}">
                <a16:creationId xmlns:a16="http://schemas.microsoft.com/office/drawing/2014/main" id="{0D20F0B9-69BE-3B45-94E5-AB8D0DFF20E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09996" y="4439976"/>
            <a:ext cx="914400" cy="914400"/>
          </a:xfrm>
          <a:prstGeom prst="rect">
            <a:avLst/>
          </a:prstGeom>
        </p:spPr>
      </p:pic>
      <p:pic>
        <p:nvPicPr>
          <p:cNvPr id="24" name="Graphic 23" descr="Coins outline">
            <a:extLst>
              <a:ext uri="{FF2B5EF4-FFF2-40B4-BE49-F238E27FC236}">
                <a16:creationId xmlns:a16="http://schemas.microsoft.com/office/drawing/2014/main" id="{2F2676E9-094F-F046-8831-D395E62061A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651627" y="4438066"/>
            <a:ext cx="914400" cy="914400"/>
          </a:xfrm>
          <a:prstGeom prst="rect">
            <a:avLst/>
          </a:prstGeom>
        </p:spPr>
      </p:pic>
      <p:pic>
        <p:nvPicPr>
          <p:cNvPr id="25" name="Graphic 24" descr="Coins outline">
            <a:extLst>
              <a:ext uri="{FF2B5EF4-FFF2-40B4-BE49-F238E27FC236}">
                <a16:creationId xmlns:a16="http://schemas.microsoft.com/office/drawing/2014/main" id="{2A90A138-7063-F44A-88B7-79A7BE93127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747104" y="4462404"/>
            <a:ext cx="914400" cy="914400"/>
          </a:xfrm>
          <a:prstGeom prst="rect">
            <a:avLst/>
          </a:prstGeom>
        </p:spPr>
      </p:pic>
      <p:sp>
        <p:nvSpPr>
          <p:cNvPr id="26" name="TextBox 25">
            <a:extLst>
              <a:ext uri="{FF2B5EF4-FFF2-40B4-BE49-F238E27FC236}">
                <a16:creationId xmlns:a16="http://schemas.microsoft.com/office/drawing/2014/main" id="{44E98DB1-F0D1-AA49-9E30-A85CCFFF905E}"/>
              </a:ext>
            </a:extLst>
          </p:cNvPr>
          <p:cNvSpPr txBox="1"/>
          <p:nvPr/>
        </p:nvSpPr>
        <p:spPr>
          <a:xfrm>
            <a:off x="651277" y="1523680"/>
            <a:ext cx="3407061" cy="369332"/>
          </a:xfrm>
          <a:prstGeom prst="rect">
            <a:avLst/>
          </a:prstGeom>
          <a:noFill/>
        </p:spPr>
        <p:txBody>
          <a:bodyPr wrap="square" rtlCol="0">
            <a:spAutoFit/>
          </a:bodyPr>
          <a:lstStyle/>
          <a:p>
            <a:r>
              <a:rPr lang="en-US" dirty="0">
                <a:solidFill>
                  <a:srgbClr val="C00000"/>
                </a:solidFill>
              </a:rPr>
              <a:t>Red Zone – Greatest Monetization</a:t>
            </a:r>
          </a:p>
        </p:txBody>
      </p:sp>
      <p:sp>
        <p:nvSpPr>
          <p:cNvPr id="27" name="TextBox 26">
            <a:extLst>
              <a:ext uri="{FF2B5EF4-FFF2-40B4-BE49-F238E27FC236}">
                <a16:creationId xmlns:a16="http://schemas.microsoft.com/office/drawing/2014/main" id="{36A5C668-D30B-3840-BDC7-2723ADC01A94}"/>
              </a:ext>
            </a:extLst>
          </p:cNvPr>
          <p:cNvSpPr txBox="1"/>
          <p:nvPr/>
        </p:nvSpPr>
        <p:spPr>
          <a:xfrm>
            <a:off x="4500773" y="1481196"/>
            <a:ext cx="3632891" cy="369332"/>
          </a:xfrm>
          <a:prstGeom prst="rect">
            <a:avLst/>
          </a:prstGeom>
          <a:noFill/>
        </p:spPr>
        <p:txBody>
          <a:bodyPr wrap="square" rtlCol="0">
            <a:spAutoFit/>
          </a:bodyPr>
          <a:lstStyle/>
          <a:p>
            <a:r>
              <a:rPr lang="en-US" dirty="0">
                <a:solidFill>
                  <a:schemeClr val="accent4">
                    <a:lumMod val="50000"/>
                  </a:schemeClr>
                </a:solidFill>
              </a:rPr>
              <a:t>Amber Zone – Least Monetization</a:t>
            </a:r>
          </a:p>
        </p:txBody>
      </p:sp>
      <p:sp>
        <p:nvSpPr>
          <p:cNvPr id="28" name="TextBox 27">
            <a:extLst>
              <a:ext uri="{FF2B5EF4-FFF2-40B4-BE49-F238E27FC236}">
                <a16:creationId xmlns:a16="http://schemas.microsoft.com/office/drawing/2014/main" id="{372CB123-968C-294E-8EA1-9A1D9F140CE0}"/>
              </a:ext>
            </a:extLst>
          </p:cNvPr>
          <p:cNvSpPr txBox="1"/>
          <p:nvPr/>
        </p:nvSpPr>
        <p:spPr>
          <a:xfrm>
            <a:off x="8728365" y="1478722"/>
            <a:ext cx="4294908" cy="369332"/>
          </a:xfrm>
          <a:prstGeom prst="rect">
            <a:avLst/>
          </a:prstGeom>
          <a:noFill/>
        </p:spPr>
        <p:txBody>
          <a:bodyPr wrap="square" rtlCol="0">
            <a:spAutoFit/>
          </a:bodyPr>
          <a:lstStyle/>
          <a:p>
            <a:r>
              <a:rPr lang="en-US" dirty="0">
                <a:solidFill>
                  <a:srgbClr val="00B050"/>
                </a:solidFill>
              </a:rPr>
              <a:t>Green Zone – No Monetization</a:t>
            </a:r>
          </a:p>
        </p:txBody>
      </p:sp>
      <p:sp>
        <p:nvSpPr>
          <p:cNvPr id="30" name="TextBox 29">
            <a:extLst>
              <a:ext uri="{FF2B5EF4-FFF2-40B4-BE49-F238E27FC236}">
                <a16:creationId xmlns:a16="http://schemas.microsoft.com/office/drawing/2014/main" id="{DCFBA19B-8B77-764C-9B74-2A38F0E6038A}"/>
              </a:ext>
            </a:extLst>
          </p:cNvPr>
          <p:cNvSpPr txBox="1"/>
          <p:nvPr/>
        </p:nvSpPr>
        <p:spPr>
          <a:xfrm>
            <a:off x="1897607" y="853827"/>
            <a:ext cx="9450423" cy="523220"/>
          </a:xfrm>
          <a:prstGeom prst="rect">
            <a:avLst/>
          </a:prstGeom>
          <a:noFill/>
        </p:spPr>
        <p:txBody>
          <a:bodyPr wrap="square" rtlCol="0">
            <a:spAutoFit/>
          </a:bodyPr>
          <a:lstStyle/>
          <a:p>
            <a:r>
              <a:rPr lang="en-US" sz="2800" dirty="0">
                <a:solidFill>
                  <a:srgbClr val="0070C0"/>
                </a:solidFill>
              </a:rPr>
              <a:t>Smart Transportation Market size (Singapore) 2020: 21.3M USD</a:t>
            </a:r>
          </a:p>
        </p:txBody>
      </p:sp>
    </p:spTree>
    <p:extLst>
      <p:ext uri="{BB962C8B-B14F-4D97-AF65-F5344CB8AC3E}">
        <p14:creationId xmlns:p14="http://schemas.microsoft.com/office/powerpoint/2010/main" val="1597734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7B336-CCCD-0B44-AA6E-61FA533ACD9D}"/>
              </a:ext>
            </a:extLst>
          </p:cNvPr>
          <p:cNvSpPr>
            <a:spLocks noGrp="1"/>
          </p:cNvSpPr>
          <p:nvPr>
            <p:ph type="title"/>
          </p:nvPr>
        </p:nvSpPr>
        <p:spPr>
          <a:xfrm>
            <a:off x="838200" y="-6463"/>
            <a:ext cx="10515600" cy="1325563"/>
          </a:xfrm>
        </p:spPr>
        <p:txBody>
          <a:bodyPr>
            <a:normAutofit/>
          </a:bodyPr>
          <a:lstStyle/>
          <a:p>
            <a:pPr algn="ctr"/>
            <a:r>
              <a:rPr lang="en-US" sz="4000" dirty="0">
                <a:latin typeface="Palatino" pitchFamily="2" charset="77"/>
                <a:ea typeface="Palatino" pitchFamily="2" charset="77"/>
              </a:rPr>
              <a:t>UNDERLYING MAGIC </a:t>
            </a:r>
            <a:br>
              <a:rPr lang="en-US" sz="4000" dirty="0">
                <a:latin typeface="Palatino" pitchFamily="2" charset="77"/>
                <a:ea typeface="Palatino" pitchFamily="2" charset="77"/>
              </a:rPr>
            </a:br>
            <a:r>
              <a:rPr lang="en-US" sz="1800" dirty="0">
                <a:solidFill>
                  <a:schemeClr val="accent1">
                    <a:lumMod val="75000"/>
                  </a:schemeClr>
                </a:solidFill>
                <a:latin typeface="Palatino" pitchFamily="2" charset="77"/>
                <a:ea typeface="Palatino" pitchFamily="2" charset="77"/>
              </a:rPr>
              <a:t>Central Singapore</a:t>
            </a:r>
            <a:endParaRPr lang="en-US" sz="4000" dirty="0">
              <a:solidFill>
                <a:schemeClr val="accent1">
                  <a:lumMod val="75000"/>
                </a:schemeClr>
              </a:solidFill>
              <a:latin typeface="Palatino" pitchFamily="2" charset="77"/>
              <a:ea typeface="Palatino" pitchFamily="2" charset="77"/>
            </a:endParaRPr>
          </a:p>
        </p:txBody>
      </p:sp>
      <p:pic>
        <p:nvPicPr>
          <p:cNvPr id="5" name="Content Placeholder 4" descr="A picture containing blur&#10;&#10;Description automatically generated">
            <a:extLst>
              <a:ext uri="{FF2B5EF4-FFF2-40B4-BE49-F238E27FC236}">
                <a16:creationId xmlns:a16="http://schemas.microsoft.com/office/drawing/2014/main" id="{E837D4D8-AED3-A045-8A0B-2DBFF9C4239C}"/>
              </a:ext>
            </a:extLst>
          </p:cNvPr>
          <p:cNvPicPr>
            <a:picLocks noGrp="1" noChangeAspect="1"/>
          </p:cNvPicPr>
          <p:nvPr>
            <p:ph idx="1"/>
          </p:nvPr>
        </p:nvPicPr>
        <p:blipFill>
          <a:blip r:embed="rId3"/>
          <a:stretch>
            <a:fillRect/>
          </a:stretch>
        </p:blipFill>
        <p:spPr>
          <a:xfrm>
            <a:off x="-22853" y="5003074"/>
            <a:ext cx="12192000" cy="1854926"/>
          </a:xfrm>
        </p:spPr>
      </p:pic>
      <p:sp>
        <p:nvSpPr>
          <p:cNvPr id="6" name="TextBox 5">
            <a:extLst>
              <a:ext uri="{FF2B5EF4-FFF2-40B4-BE49-F238E27FC236}">
                <a16:creationId xmlns:a16="http://schemas.microsoft.com/office/drawing/2014/main" id="{D22BA0B4-0371-3B4A-B147-832E231A6609}"/>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pic>
        <p:nvPicPr>
          <p:cNvPr id="7" name="Picture 6" descr="Chart&#10;&#10;Description automatically generated">
            <a:extLst>
              <a:ext uri="{FF2B5EF4-FFF2-40B4-BE49-F238E27FC236}">
                <a16:creationId xmlns:a16="http://schemas.microsoft.com/office/drawing/2014/main" id="{91477191-91D8-2F42-B582-7C4FC4F5D66C}"/>
              </a:ext>
            </a:extLst>
          </p:cNvPr>
          <p:cNvPicPr>
            <a:picLocks noChangeAspect="1"/>
          </p:cNvPicPr>
          <p:nvPr/>
        </p:nvPicPr>
        <p:blipFill rotWithShape="1">
          <a:blip r:embed="rId4"/>
          <a:srcRect t="7846"/>
          <a:stretch/>
        </p:blipFill>
        <p:spPr>
          <a:xfrm>
            <a:off x="1206842" y="1854926"/>
            <a:ext cx="4314685" cy="3479158"/>
          </a:xfrm>
          <a:prstGeom prst="rect">
            <a:avLst/>
          </a:prstGeom>
          <a:ln w="25400">
            <a:solidFill>
              <a:schemeClr val="tx1"/>
            </a:solidFill>
          </a:ln>
        </p:spPr>
      </p:pic>
      <p:pic>
        <p:nvPicPr>
          <p:cNvPr id="8" name="Picture 7" descr="Chart&#10;&#10;Description automatically generated">
            <a:extLst>
              <a:ext uri="{FF2B5EF4-FFF2-40B4-BE49-F238E27FC236}">
                <a16:creationId xmlns:a16="http://schemas.microsoft.com/office/drawing/2014/main" id="{BEFED88E-538B-1745-A696-6D4BD2A3ACB2}"/>
              </a:ext>
            </a:extLst>
          </p:cNvPr>
          <p:cNvPicPr>
            <a:picLocks noChangeAspect="1"/>
          </p:cNvPicPr>
          <p:nvPr/>
        </p:nvPicPr>
        <p:blipFill rotWithShape="1">
          <a:blip r:embed="rId5"/>
          <a:srcRect t="8380"/>
          <a:stretch/>
        </p:blipFill>
        <p:spPr>
          <a:xfrm>
            <a:off x="7184367" y="1854926"/>
            <a:ext cx="4314686" cy="3479159"/>
          </a:xfrm>
          <a:prstGeom prst="rect">
            <a:avLst/>
          </a:prstGeom>
          <a:ln w="22225">
            <a:solidFill>
              <a:schemeClr val="tx1"/>
            </a:solidFill>
          </a:ln>
        </p:spPr>
      </p:pic>
      <p:sp>
        <p:nvSpPr>
          <p:cNvPr id="3" name="TextBox 2">
            <a:extLst>
              <a:ext uri="{FF2B5EF4-FFF2-40B4-BE49-F238E27FC236}">
                <a16:creationId xmlns:a16="http://schemas.microsoft.com/office/drawing/2014/main" id="{57024625-0106-9848-9784-6189B8F06E9A}"/>
              </a:ext>
            </a:extLst>
          </p:cNvPr>
          <p:cNvSpPr txBox="1"/>
          <p:nvPr/>
        </p:nvSpPr>
        <p:spPr>
          <a:xfrm>
            <a:off x="1206842" y="1274648"/>
            <a:ext cx="4314685" cy="523220"/>
          </a:xfrm>
          <a:prstGeom prst="rect">
            <a:avLst/>
          </a:prstGeom>
          <a:noFill/>
        </p:spPr>
        <p:txBody>
          <a:bodyPr wrap="square" rtlCol="0">
            <a:spAutoFit/>
          </a:bodyPr>
          <a:lstStyle/>
          <a:p>
            <a:pPr algn="ctr"/>
            <a:r>
              <a:rPr lang="en-US" sz="2800" dirty="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rPr>
              <a:t>Before</a:t>
            </a:r>
          </a:p>
        </p:txBody>
      </p:sp>
      <p:sp>
        <p:nvSpPr>
          <p:cNvPr id="10" name="TextBox 9">
            <a:extLst>
              <a:ext uri="{FF2B5EF4-FFF2-40B4-BE49-F238E27FC236}">
                <a16:creationId xmlns:a16="http://schemas.microsoft.com/office/drawing/2014/main" id="{EE392A3E-BBB7-464F-B29C-EA39AB220CE0}"/>
              </a:ext>
            </a:extLst>
          </p:cNvPr>
          <p:cNvSpPr txBox="1"/>
          <p:nvPr/>
        </p:nvSpPr>
        <p:spPr>
          <a:xfrm>
            <a:off x="7184368" y="1347629"/>
            <a:ext cx="4314685" cy="523220"/>
          </a:xfrm>
          <a:prstGeom prst="rect">
            <a:avLst/>
          </a:prstGeom>
          <a:noFill/>
        </p:spPr>
        <p:txBody>
          <a:bodyPr wrap="square" rtlCol="0">
            <a:spAutoFit/>
          </a:bodyPr>
          <a:lstStyle/>
          <a:p>
            <a:pPr algn="ctr"/>
            <a:r>
              <a:rPr lang="en-US" sz="2800" dirty="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rPr>
              <a:t>After</a:t>
            </a:r>
            <a:r>
              <a:rPr lang="en-US" sz="2400" dirty="0">
                <a:solidFill>
                  <a:schemeClr val="accent1">
                    <a:lumMod val="75000"/>
                  </a:schemeClr>
                </a:solidFill>
              </a:rPr>
              <a:t> </a:t>
            </a:r>
            <a:endParaRPr lang="en-US" dirty="0">
              <a:solidFill>
                <a:schemeClr val="accent1">
                  <a:lumMod val="75000"/>
                </a:schemeClr>
              </a:solidFill>
            </a:endParaRPr>
          </a:p>
        </p:txBody>
      </p:sp>
      <p:sp>
        <p:nvSpPr>
          <p:cNvPr id="12" name="TextBox 11">
            <a:extLst>
              <a:ext uri="{FF2B5EF4-FFF2-40B4-BE49-F238E27FC236}">
                <a16:creationId xmlns:a16="http://schemas.microsoft.com/office/drawing/2014/main" id="{EC59458E-53DC-404A-8E05-04DF57736183}"/>
              </a:ext>
            </a:extLst>
          </p:cNvPr>
          <p:cNvSpPr txBox="1"/>
          <p:nvPr/>
        </p:nvSpPr>
        <p:spPr>
          <a:xfrm>
            <a:off x="5563093" y="2620404"/>
            <a:ext cx="1495358" cy="1015663"/>
          </a:xfrm>
          <a:prstGeom prst="rect">
            <a:avLst/>
          </a:prstGeom>
          <a:noFill/>
        </p:spPr>
        <p:txBody>
          <a:bodyPr wrap="square" rtlCol="0">
            <a:spAutoFit/>
          </a:bodyPr>
          <a:lstStyle/>
          <a:p>
            <a:pPr algn="ctr"/>
            <a:r>
              <a:rPr lang="en-US" sz="2000" dirty="0">
                <a:solidFill>
                  <a:schemeClr val="accent1">
                    <a:lumMod val="75000"/>
                  </a:schemeClr>
                </a:solidFill>
                <a:latin typeface="Verdana" panose="020B0604030504040204" pitchFamily="34" charset="0"/>
                <a:ea typeface="Verdana" panose="020B0604030504040204" pitchFamily="34" charset="0"/>
                <a:cs typeface="Verdana" panose="020B0604030504040204" pitchFamily="34" charset="0"/>
              </a:rPr>
              <a:t>After Using the product</a:t>
            </a:r>
          </a:p>
        </p:txBody>
      </p:sp>
      <p:sp>
        <p:nvSpPr>
          <p:cNvPr id="15" name="Right Arrow 14">
            <a:extLst>
              <a:ext uri="{FF2B5EF4-FFF2-40B4-BE49-F238E27FC236}">
                <a16:creationId xmlns:a16="http://schemas.microsoft.com/office/drawing/2014/main" id="{3324B5CE-CC0C-E740-9312-8BADD376A9D8}"/>
              </a:ext>
            </a:extLst>
          </p:cNvPr>
          <p:cNvSpPr/>
          <p:nvPr/>
        </p:nvSpPr>
        <p:spPr>
          <a:xfrm>
            <a:off x="5791200" y="3740727"/>
            <a:ext cx="1225685" cy="332509"/>
          </a:xfrm>
          <a:prstGeom prst="rightArrow">
            <a:avLst/>
          </a:prstGeom>
          <a:solidFill>
            <a:schemeClr val="accent1">
              <a:lumMod val="75000"/>
              <a:alpha val="7401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63712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Graphical user interface, application, map&#10;&#10;Description automatically generated">
            <a:extLst>
              <a:ext uri="{FF2B5EF4-FFF2-40B4-BE49-F238E27FC236}">
                <a16:creationId xmlns:a16="http://schemas.microsoft.com/office/drawing/2014/main" id="{C62462D0-D108-E445-BFAA-E1188BAB5FE0}"/>
              </a:ext>
            </a:extLst>
          </p:cNvPr>
          <p:cNvPicPr>
            <a:picLocks noChangeAspect="1"/>
          </p:cNvPicPr>
          <p:nvPr/>
        </p:nvPicPr>
        <p:blipFill rotWithShape="1">
          <a:blip r:embed="rId3"/>
          <a:srcRect l="15866" t="8642" r="33403" b="2469"/>
          <a:stretch/>
        </p:blipFill>
        <p:spPr>
          <a:xfrm>
            <a:off x="0" y="0"/>
            <a:ext cx="7028495" cy="685800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pic>
        <p:nvPicPr>
          <p:cNvPr id="10" name="Picture 9" descr="Graphical user interface, application&#10;&#10;Description automatically generated">
            <a:extLst>
              <a:ext uri="{FF2B5EF4-FFF2-40B4-BE49-F238E27FC236}">
                <a16:creationId xmlns:a16="http://schemas.microsoft.com/office/drawing/2014/main" id="{9F5FD1E5-8077-D648-BB1F-5094F7AE792F}"/>
              </a:ext>
            </a:extLst>
          </p:cNvPr>
          <p:cNvPicPr>
            <a:picLocks noChangeAspect="1"/>
          </p:cNvPicPr>
          <p:nvPr/>
        </p:nvPicPr>
        <p:blipFill rotWithShape="1">
          <a:blip r:embed="rId4"/>
          <a:srcRect l="3522" t="2884" r="3507" b="3704"/>
          <a:stretch/>
        </p:blipFill>
        <p:spPr>
          <a:xfrm>
            <a:off x="7401261" y="127002"/>
            <a:ext cx="2054711" cy="3429001"/>
          </a:xfrm>
          <a:prstGeom prst="rect">
            <a:avLst/>
          </a:prstGeom>
        </p:spPr>
      </p:pic>
      <p:sp>
        <p:nvSpPr>
          <p:cNvPr id="8" name="Rectangle 7">
            <a:extLst>
              <a:ext uri="{FF2B5EF4-FFF2-40B4-BE49-F238E27FC236}">
                <a16:creationId xmlns:a16="http://schemas.microsoft.com/office/drawing/2014/main" id="{64AB4259-366A-0A4C-B9BA-8B1FCABF6E33}"/>
              </a:ext>
            </a:extLst>
          </p:cNvPr>
          <p:cNvSpPr/>
          <p:nvPr/>
        </p:nvSpPr>
        <p:spPr>
          <a:xfrm>
            <a:off x="7003545" y="4318003"/>
            <a:ext cx="5059843" cy="1446550"/>
          </a:xfrm>
          <a:prstGeom prst="rect">
            <a:avLst/>
          </a:prstGeom>
        </p:spPr>
        <p:txBody>
          <a:bodyPr wrap="square">
            <a:spAutoFit/>
          </a:bodyPr>
          <a:lstStyle/>
          <a:p>
            <a:r>
              <a:rPr lang="en-US" sz="4000" dirty="0"/>
              <a:t>Mobile App</a:t>
            </a:r>
            <a:r>
              <a:rPr lang="en-US" sz="4800" dirty="0"/>
              <a:t>|</a:t>
            </a:r>
            <a:r>
              <a:rPr lang="en-US" sz="4000" dirty="0">
                <a:solidFill>
                  <a:schemeClr val="accent4">
                    <a:lumMod val="75000"/>
                  </a:schemeClr>
                </a:solidFill>
              </a:rPr>
              <a:t>Noise Pollution Watch</a:t>
            </a:r>
            <a:endParaRPr lang="en-US" sz="4000" dirty="0"/>
          </a:p>
        </p:txBody>
      </p:sp>
      <p:sp>
        <p:nvSpPr>
          <p:cNvPr id="15" name="TextBox 14">
            <a:extLst>
              <a:ext uri="{FF2B5EF4-FFF2-40B4-BE49-F238E27FC236}">
                <a16:creationId xmlns:a16="http://schemas.microsoft.com/office/drawing/2014/main" id="{506379D3-2742-354D-A6DF-E21D5DB32D48}"/>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pic>
        <p:nvPicPr>
          <p:cNvPr id="16" name="Picture 15" descr="Icon&#10;&#10;Description automatically generated">
            <a:extLst>
              <a:ext uri="{FF2B5EF4-FFF2-40B4-BE49-F238E27FC236}">
                <a16:creationId xmlns:a16="http://schemas.microsoft.com/office/drawing/2014/main" id="{ACD4D13F-CC3A-FD44-9B8C-B5870501AFB3}"/>
              </a:ext>
            </a:extLst>
          </p:cNvPr>
          <p:cNvPicPr>
            <a:picLocks noChangeAspect="1"/>
          </p:cNvPicPr>
          <p:nvPr/>
        </p:nvPicPr>
        <p:blipFill>
          <a:blip r:embed="rId5"/>
          <a:stretch>
            <a:fillRect/>
          </a:stretch>
        </p:blipFill>
        <p:spPr>
          <a:xfrm>
            <a:off x="10324593" y="1168692"/>
            <a:ext cx="1345619" cy="1345619"/>
          </a:xfrm>
          <a:prstGeom prst="rect">
            <a:avLst/>
          </a:prstGeom>
        </p:spPr>
      </p:pic>
    </p:spTree>
    <p:extLst>
      <p:ext uri="{BB962C8B-B14F-4D97-AF65-F5344CB8AC3E}">
        <p14:creationId xmlns:p14="http://schemas.microsoft.com/office/powerpoint/2010/main" val="30405172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p:tgtEl>
                                          <p:spTgt spid="8">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7B336-CCCD-0B44-AA6E-61FA533ACD9D}"/>
              </a:ext>
            </a:extLst>
          </p:cNvPr>
          <p:cNvSpPr>
            <a:spLocks noGrp="1"/>
          </p:cNvSpPr>
          <p:nvPr>
            <p:ph type="title"/>
          </p:nvPr>
        </p:nvSpPr>
        <p:spPr>
          <a:xfrm>
            <a:off x="7028497" y="2494473"/>
            <a:ext cx="5163502" cy="2889114"/>
          </a:xfrm>
        </p:spPr>
        <p:txBody>
          <a:bodyPr vert="horz" lIns="91440" tIns="45720" rIns="91440" bIns="45720" rtlCol="0" anchor="b">
            <a:normAutofit/>
          </a:bodyPr>
          <a:lstStyle/>
          <a:p>
            <a:r>
              <a:rPr lang="en-US" dirty="0"/>
              <a:t>Dashboard</a:t>
            </a:r>
            <a:r>
              <a:rPr lang="en-US" sz="4800" dirty="0"/>
              <a:t> </a:t>
            </a:r>
            <a:r>
              <a:rPr lang="en-US" sz="5400" dirty="0"/>
              <a:t>| </a:t>
            </a:r>
            <a:r>
              <a:rPr lang="en-US" dirty="0">
                <a:solidFill>
                  <a:schemeClr val="accent4">
                    <a:lumMod val="75000"/>
                  </a:schemeClr>
                </a:solidFill>
              </a:rPr>
              <a:t>Noise Pollution Insights</a:t>
            </a:r>
            <a:endParaRPr lang="en-US" sz="4800" dirty="0">
              <a:solidFill>
                <a:schemeClr val="accent4">
                  <a:lumMod val="75000"/>
                </a:schemeClr>
              </a:solidFill>
            </a:endParaRPr>
          </a:p>
        </p:txBody>
      </p:sp>
      <p:sp>
        <p:nvSpPr>
          <p:cNvPr id="7" name="Freeform: Shape 8">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Chart&#10;&#10;Description automatically generated">
            <a:extLst>
              <a:ext uri="{FF2B5EF4-FFF2-40B4-BE49-F238E27FC236}">
                <a16:creationId xmlns:a16="http://schemas.microsoft.com/office/drawing/2014/main" id="{32DF93B1-AFF3-9A4B-AD50-67F5F4E62E95}"/>
              </a:ext>
            </a:extLst>
          </p:cNvPr>
          <p:cNvPicPr>
            <a:picLocks noChangeAspect="1"/>
          </p:cNvPicPr>
          <p:nvPr/>
        </p:nvPicPr>
        <p:blipFill rotWithShape="1">
          <a:blip r:embed="rId3"/>
          <a:srcRect l="-3237" t="1" r="5414" b="1"/>
          <a:stretch/>
        </p:blipFill>
        <p:spPr>
          <a:xfrm>
            <a:off x="-225021" y="0"/>
            <a:ext cx="7413073"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22" name="TextBox 21">
            <a:extLst>
              <a:ext uri="{FF2B5EF4-FFF2-40B4-BE49-F238E27FC236}">
                <a16:creationId xmlns:a16="http://schemas.microsoft.com/office/drawing/2014/main" id="{1A2BCDBD-D1A5-1A44-BEE7-055A1CEEFCFA}"/>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pic>
        <p:nvPicPr>
          <p:cNvPr id="23" name="Picture 22" descr="Graphical user interface, application, Teams&#10;&#10;Description automatically generated">
            <a:extLst>
              <a:ext uri="{FF2B5EF4-FFF2-40B4-BE49-F238E27FC236}">
                <a16:creationId xmlns:a16="http://schemas.microsoft.com/office/drawing/2014/main" id="{C225B76F-AB7B-8543-BA53-DC4D53571E18}"/>
              </a:ext>
            </a:extLst>
          </p:cNvPr>
          <p:cNvPicPr>
            <a:picLocks noChangeAspect="1"/>
          </p:cNvPicPr>
          <p:nvPr/>
        </p:nvPicPr>
        <p:blipFill rotWithShape="1">
          <a:blip r:embed="rId4"/>
          <a:srcRect l="36528" t="19328" r="36666" b="16806"/>
          <a:stretch/>
        </p:blipFill>
        <p:spPr>
          <a:xfrm>
            <a:off x="7322496" y="75564"/>
            <a:ext cx="2554872" cy="3429001"/>
          </a:xfrm>
          <a:prstGeom prst="rect">
            <a:avLst/>
          </a:prstGeom>
        </p:spPr>
      </p:pic>
      <p:pic>
        <p:nvPicPr>
          <p:cNvPr id="38" name="Picture 37" descr="Icon&#10;&#10;Description automatically generated">
            <a:extLst>
              <a:ext uri="{FF2B5EF4-FFF2-40B4-BE49-F238E27FC236}">
                <a16:creationId xmlns:a16="http://schemas.microsoft.com/office/drawing/2014/main" id="{E2F30B00-DFCE-7F42-BF86-D351FADFA26F}"/>
              </a:ext>
            </a:extLst>
          </p:cNvPr>
          <p:cNvPicPr>
            <a:picLocks noChangeAspect="1"/>
          </p:cNvPicPr>
          <p:nvPr/>
        </p:nvPicPr>
        <p:blipFill>
          <a:blip r:embed="rId5"/>
          <a:stretch>
            <a:fillRect/>
          </a:stretch>
        </p:blipFill>
        <p:spPr>
          <a:xfrm>
            <a:off x="10196744" y="713011"/>
            <a:ext cx="1522803" cy="1522803"/>
          </a:xfrm>
          <a:prstGeom prst="rect">
            <a:avLst/>
          </a:prstGeom>
        </p:spPr>
      </p:pic>
      <p:pic>
        <p:nvPicPr>
          <p:cNvPr id="40" name="Picture 39" descr="Shape, circle&#10;&#10;Description automatically generated">
            <a:extLst>
              <a:ext uri="{FF2B5EF4-FFF2-40B4-BE49-F238E27FC236}">
                <a16:creationId xmlns:a16="http://schemas.microsoft.com/office/drawing/2014/main" id="{EAA82D84-DAF8-8346-AEFE-7314298E8C2C}"/>
              </a:ext>
            </a:extLst>
          </p:cNvPr>
          <p:cNvPicPr>
            <a:picLocks noChangeAspect="1"/>
          </p:cNvPicPr>
          <p:nvPr/>
        </p:nvPicPr>
        <p:blipFill>
          <a:blip r:embed="rId6"/>
          <a:stretch>
            <a:fillRect/>
          </a:stretch>
        </p:blipFill>
        <p:spPr>
          <a:xfrm>
            <a:off x="10346645" y="1178564"/>
            <a:ext cx="1222999" cy="1222999"/>
          </a:xfrm>
          <a:prstGeom prst="rect">
            <a:avLst/>
          </a:prstGeom>
        </p:spPr>
      </p:pic>
    </p:spTree>
    <p:extLst>
      <p:ext uri="{BB962C8B-B14F-4D97-AF65-F5344CB8AC3E}">
        <p14:creationId xmlns:p14="http://schemas.microsoft.com/office/powerpoint/2010/main" val="14696142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7B336-CCCD-0B44-AA6E-61FA533ACD9D}"/>
              </a:ext>
            </a:extLst>
          </p:cNvPr>
          <p:cNvSpPr>
            <a:spLocks noGrp="1"/>
          </p:cNvSpPr>
          <p:nvPr>
            <p:ph type="title"/>
          </p:nvPr>
        </p:nvSpPr>
        <p:spPr>
          <a:xfrm>
            <a:off x="838200" y="-80800"/>
            <a:ext cx="10515600" cy="1325563"/>
          </a:xfrm>
        </p:spPr>
        <p:txBody>
          <a:bodyPr>
            <a:normAutofit/>
          </a:bodyPr>
          <a:lstStyle/>
          <a:p>
            <a:pPr algn="ctr"/>
            <a:r>
              <a:rPr lang="en-US" dirty="0">
                <a:latin typeface="Palatino" pitchFamily="2" charset="77"/>
                <a:ea typeface="Palatino" pitchFamily="2" charset="77"/>
              </a:rPr>
              <a:t>CONCEPTUAL ARCHITECTURE</a:t>
            </a:r>
          </a:p>
        </p:txBody>
      </p:sp>
      <p:sp>
        <p:nvSpPr>
          <p:cNvPr id="6" name="TextBox 5">
            <a:extLst>
              <a:ext uri="{FF2B5EF4-FFF2-40B4-BE49-F238E27FC236}">
                <a16:creationId xmlns:a16="http://schemas.microsoft.com/office/drawing/2014/main" id="{D22BA0B4-0371-3B4A-B147-832E231A6609}"/>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pic>
        <p:nvPicPr>
          <p:cNvPr id="5" name="Content Placeholder 4" descr="A picture containing blur&#10;&#10;Description automatically generated">
            <a:extLst>
              <a:ext uri="{FF2B5EF4-FFF2-40B4-BE49-F238E27FC236}">
                <a16:creationId xmlns:a16="http://schemas.microsoft.com/office/drawing/2014/main" id="{E837D4D8-AED3-A045-8A0B-2DBFF9C4239C}"/>
              </a:ext>
            </a:extLst>
          </p:cNvPr>
          <p:cNvPicPr>
            <a:picLocks noGrp="1" noChangeAspect="1"/>
          </p:cNvPicPr>
          <p:nvPr>
            <p:ph idx="1"/>
          </p:nvPr>
        </p:nvPicPr>
        <p:blipFill>
          <a:blip r:embed="rId3"/>
          <a:stretch>
            <a:fillRect/>
          </a:stretch>
        </p:blipFill>
        <p:spPr>
          <a:xfrm>
            <a:off x="0" y="5083874"/>
            <a:ext cx="12192000" cy="1854926"/>
          </a:xfrm>
        </p:spPr>
      </p:pic>
      <p:pic>
        <p:nvPicPr>
          <p:cNvPr id="4" name="Picture 3" descr="Diagram&#10;&#10;Description automatically generated">
            <a:extLst>
              <a:ext uri="{FF2B5EF4-FFF2-40B4-BE49-F238E27FC236}">
                <a16:creationId xmlns:a16="http://schemas.microsoft.com/office/drawing/2014/main" id="{DE264C8E-EB8A-E443-AFD0-1B577974EFA8}"/>
              </a:ext>
            </a:extLst>
          </p:cNvPr>
          <p:cNvPicPr>
            <a:picLocks noChangeAspect="1"/>
          </p:cNvPicPr>
          <p:nvPr/>
        </p:nvPicPr>
        <p:blipFill>
          <a:blip r:embed="rId4"/>
          <a:stretch>
            <a:fillRect/>
          </a:stretch>
        </p:blipFill>
        <p:spPr>
          <a:xfrm>
            <a:off x="1987826" y="992533"/>
            <a:ext cx="8494644" cy="4670178"/>
          </a:xfrm>
          <a:prstGeom prst="rect">
            <a:avLst/>
          </a:prstGeom>
        </p:spPr>
      </p:pic>
      <p:sp>
        <p:nvSpPr>
          <p:cNvPr id="9" name="TextBox 8">
            <a:extLst>
              <a:ext uri="{FF2B5EF4-FFF2-40B4-BE49-F238E27FC236}">
                <a16:creationId xmlns:a16="http://schemas.microsoft.com/office/drawing/2014/main" id="{7A48081C-2CFD-F54A-BF33-40F876878014}"/>
              </a:ext>
            </a:extLst>
          </p:cNvPr>
          <p:cNvSpPr txBox="1"/>
          <p:nvPr/>
        </p:nvSpPr>
        <p:spPr>
          <a:xfrm>
            <a:off x="10164213" y="6460609"/>
            <a:ext cx="1971181" cy="369332"/>
          </a:xfrm>
          <a:prstGeom prst="rect">
            <a:avLst/>
          </a:prstGeom>
          <a:noFill/>
        </p:spPr>
        <p:txBody>
          <a:bodyPr wrap="none" rtlCol="0">
            <a:spAutoFit/>
          </a:bodyPr>
          <a:lstStyle/>
          <a:p>
            <a:r>
              <a:rPr lang="en-CA" dirty="0"/>
              <a:t>© Cogent Co. 2021</a:t>
            </a:r>
            <a:endParaRPr lang="en-US" dirty="0"/>
          </a:p>
        </p:txBody>
      </p:sp>
      <p:sp>
        <p:nvSpPr>
          <p:cNvPr id="10" name="TextBox 9">
            <a:extLst>
              <a:ext uri="{FF2B5EF4-FFF2-40B4-BE49-F238E27FC236}">
                <a16:creationId xmlns:a16="http://schemas.microsoft.com/office/drawing/2014/main" id="{5C25EDEB-738C-8F44-A5A3-030C9C71CD22}"/>
              </a:ext>
            </a:extLst>
          </p:cNvPr>
          <p:cNvSpPr txBox="1"/>
          <p:nvPr/>
        </p:nvSpPr>
        <p:spPr>
          <a:xfrm>
            <a:off x="9912626" y="4174435"/>
            <a:ext cx="1842052" cy="1192695"/>
          </a:xfrm>
          <a:prstGeom prst="rect">
            <a:avLst/>
          </a:prstGeom>
          <a:noFill/>
        </p:spPr>
        <p:txBody>
          <a:bodyPr wrap="square" rtlCol="0">
            <a:spAutoFit/>
          </a:bodyPr>
          <a:lstStyle/>
          <a:p>
            <a:endParaRPr lang="en-US" dirty="0"/>
          </a:p>
        </p:txBody>
      </p:sp>
      <p:pic>
        <p:nvPicPr>
          <p:cNvPr id="11" name="Picture 2" descr="IDC &amp;amp; Oracle Webinar">
            <a:extLst>
              <a:ext uri="{FF2B5EF4-FFF2-40B4-BE49-F238E27FC236}">
                <a16:creationId xmlns:a16="http://schemas.microsoft.com/office/drawing/2014/main" id="{EE73D386-DDBB-6E41-A9AB-44ECA00C21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86875" y="3429000"/>
            <a:ext cx="1355088" cy="76223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Github Logo - Free social media icons">
            <a:extLst>
              <a:ext uri="{FF2B5EF4-FFF2-40B4-BE49-F238E27FC236}">
                <a16:creationId xmlns:a16="http://schemas.microsoft.com/office/drawing/2014/main" id="{1EA0BAB1-602F-CD4E-A9A4-8E78291806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040436" y="4023841"/>
            <a:ext cx="677837" cy="67783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a:extLst>
              <a:ext uri="{FF2B5EF4-FFF2-40B4-BE49-F238E27FC236}">
                <a16:creationId xmlns:a16="http://schemas.microsoft.com/office/drawing/2014/main" id="{89BC7398-D711-2F4C-89FB-16D8040AF2A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97627" y="4070538"/>
            <a:ext cx="556173" cy="55617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Text&#10;&#10;Description automatically generated with medium confidence">
            <a:extLst>
              <a:ext uri="{FF2B5EF4-FFF2-40B4-BE49-F238E27FC236}">
                <a16:creationId xmlns:a16="http://schemas.microsoft.com/office/drawing/2014/main" id="{BCA4A35D-B4CC-2F48-ACE4-FA30DC96647C}"/>
              </a:ext>
            </a:extLst>
          </p:cNvPr>
          <p:cNvPicPr>
            <a:picLocks noChangeAspect="1"/>
          </p:cNvPicPr>
          <p:nvPr/>
        </p:nvPicPr>
        <p:blipFill>
          <a:blip r:embed="rId8"/>
          <a:stretch>
            <a:fillRect/>
          </a:stretch>
        </p:blipFill>
        <p:spPr>
          <a:xfrm>
            <a:off x="10050107" y="4589848"/>
            <a:ext cx="1355088" cy="1106194"/>
          </a:xfrm>
          <a:prstGeom prst="rect">
            <a:avLst/>
          </a:prstGeom>
        </p:spPr>
      </p:pic>
    </p:spTree>
    <p:extLst>
      <p:ext uri="{BB962C8B-B14F-4D97-AF65-F5344CB8AC3E}">
        <p14:creationId xmlns:p14="http://schemas.microsoft.com/office/powerpoint/2010/main" val="927817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7B336-CCCD-0B44-AA6E-61FA533ACD9D}"/>
              </a:ext>
            </a:extLst>
          </p:cNvPr>
          <p:cNvSpPr>
            <a:spLocks noGrp="1"/>
          </p:cNvSpPr>
          <p:nvPr>
            <p:ph type="title"/>
          </p:nvPr>
        </p:nvSpPr>
        <p:spPr>
          <a:xfrm>
            <a:off x="838200" y="0"/>
            <a:ext cx="10515600" cy="1325563"/>
          </a:xfrm>
        </p:spPr>
        <p:txBody>
          <a:bodyPr>
            <a:normAutofit/>
          </a:bodyPr>
          <a:lstStyle/>
          <a:p>
            <a:pPr algn="ctr"/>
            <a:r>
              <a:rPr lang="en-US" sz="4000" dirty="0">
                <a:latin typeface="Palatino" pitchFamily="2" charset="77"/>
                <a:ea typeface="Palatino" pitchFamily="2" charset="77"/>
              </a:rPr>
              <a:t>BENEFITS</a:t>
            </a:r>
          </a:p>
        </p:txBody>
      </p:sp>
      <p:pic>
        <p:nvPicPr>
          <p:cNvPr id="5" name="Content Placeholder 4" descr="A picture containing blur&#10;&#10;Description automatically generated">
            <a:extLst>
              <a:ext uri="{FF2B5EF4-FFF2-40B4-BE49-F238E27FC236}">
                <a16:creationId xmlns:a16="http://schemas.microsoft.com/office/drawing/2014/main" id="{E837D4D8-AED3-A045-8A0B-2DBFF9C4239C}"/>
              </a:ext>
            </a:extLst>
          </p:cNvPr>
          <p:cNvPicPr>
            <a:picLocks noGrp="1" noChangeAspect="1"/>
          </p:cNvPicPr>
          <p:nvPr>
            <p:ph idx="1"/>
          </p:nvPr>
        </p:nvPicPr>
        <p:blipFill>
          <a:blip r:embed="rId3"/>
          <a:stretch>
            <a:fillRect/>
          </a:stretch>
        </p:blipFill>
        <p:spPr>
          <a:xfrm>
            <a:off x="16913" y="5003074"/>
            <a:ext cx="12192000" cy="1854926"/>
          </a:xfrm>
        </p:spPr>
      </p:pic>
      <p:sp>
        <p:nvSpPr>
          <p:cNvPr id="6" name="TextBox 5">
            <a:extLst>
              <a:ext uri="{FF2B5EF4-FFF2-40B4-BE49-F238E27FC236}">
                <a16:creationId xmlns:a16="http://schemas.microsoft.com/office/drawing/2014/main" id="{D22BA0B4-0371-3B4A-B147-832E231A6609}"/>
              </a:ext>
            </a:extLst>
          </p:cNvPr>
          <p:cNvSpPr txBox="1"/>
          <p:nvPr/>
        </p:nvSpPr>
        <p:spPr>
          <a:xfrm>
            <a:off x="10011813" y="6308209"/>
            <a:ext cx="1971181" cy="369332"/>
          </a:xfrm>
          <a:prstGeom prst="rect">
            <a:avLst/>
          </a:prstGeom>
          <a:noFill/>
        </p:spPr>
        <p:txBody>
          <a:bodyPr wrap="none" rtlCol="0">
            <a:spAutoFit/>
          </a:bodyPr>
          <a:lstStyle/>
          <a:p>
            <a:r>
              <a:rPr lang="en-CA" dirty="0"/>
              <a:t>© Cogent Co. 2021</a:t>
            </a:r>
            <a:endParaRPr lang="en-US" dirty="0"/>
          </a:p>
        </p:txBody>
      </p:sp>
      <p:pic>
        <p:nvPicPr>
          <p:cNvPr id="7" name="Picture 6" descr="Graphical user interface, text, application, chat or text message&#10;&#10;Description automatically generated">
            <a:extLst>
              <a:ext uri="{FF2B5EF4-FFF2-40B4-BE49-F238E27FC236}">
                <a16:creationId xmlns:a16="http://schemas.microsoft.com/office/drawing/2014/main" id="{B3BBA3F3-1A16-D54B-A949-BFFF7290B5E7}"/>
              </a:ext>
            </a:extLst>
          </p:cNvPr>
          <p:cNvPicPr>
            <a:picLocks noChangeAspect="1"/>
          </p:cNvPicPr>
          <p:nvPr/>
        </p:nvPicPr>
        <p:blipFill>
          <a:blip r:embed="rId4"/>
          <a:stretch>
            <a:fillRect/>
          </a:stretch>
        </p:blipFill>
        <p:spPr>
          <a:xfrm>
            <a:off x="1270686" y="1798614"/>
            <a:ext cx="4081831" cy="3260772"/>
          </a:xfrm>
          <a:prstGeom prst="rect">
            <a:avLst/>
          </a:prstGeom>
          <a:ln w="22225">
            <a:solidFill>
              <a:schemeClr val="tx1"/>
            </a:solidFill>
          </a:ln>
        </p:spPr>
      </p:pic>
      <p:sp>
        <p:nvSpPr>
          <p:cNvPr id="8" name="Round Diagonal Corner Rectangle 7">
            <a:extLst>
              <a:ext uri="{FF2B5EF4-FFF2-40B4-BE49-F238E27FC236}">
                <a16:creationId xmlns:a16="http://schemas.microsoft.com/office/drawing/2014/main" id="{48BAE8B9-2CEC-3748-BF8F-6049389EE085}"/>
              </a:ext>
            </a:extLst>
          </p:cNvPr>
          <p:cNvSpPr/>
          <p:nvPr/>
        </p:nvSpPr>
        <p:spPr>
          <a:xfrm>
            <a:off x="5905190" y="2097924"/>
            <a:ext cx="4851710" cy="2724691"/>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 Diagonal Corner Rectangle 8">
            <a:extLst>
              <a:ext uri="{FF2B5EF4-FFF2-40B4-BE49-F238E27FC236}">
                <a16:creationId xmlns:a16="http://schemas.microsoft.com/office/drawing/2014/main" id="{DBBA32AF-AA90-6347-A63A-D2B7A7A83049}"/>
              </a:ext>
            </a:extLst>
          </p:cNvPr>
          <p:cNvSpPr/>
          <p:nvPr/>
        </p:nvSpPr>
        <p:spPr>
          <a:xfrm>
            <a:off x="6104107" y="2243264"/>
            <a:ext cx="4450916" cy="2417636"/>
          </a:xfrm>
          <a:prstGeom prst="round2Diag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677B98D1-FD92-8245-A972-1DC123F86B41}"/>
              </a:ext>
            </a:extLst>
          </p:cNvPr>
          <p:cNvSpPr txBox="1"/>
          <p:nvPr/>
        </p:nvSpPr>
        <p:spPr>
          <a:xfrm>
            <a:off x="6510419" y="2317485"/>
            <a:ext cx="3789123" cy="2677656"/>
          </a:xfrm>
          <a:prstGeom prst="rect">
            <a:avLst/>
          </a:prstGeom>
          <a:noFill/>
          <a:ln w="22225">
            <a:noFill/>
          </a:ln>
        </p:spPr>
        <p:txBody>
          <a:bodyPr wrap="square" rtlCol="0">
            <a:spAutoFit/>
          </a:bodyPr>
          <a:lstStyle/>
          <a:p>
            <a:pPr marL="285750" indent="-285750">
              <a:buFont typeface="Arial" panose="020B0604020202020204" pitchFamily="34" charset="0"/>
              <a:buChar char="•"/>
            </a:pPr>
            <a:r>
              <a:rPr lang="en-US" sz="2400" dirty="0">
                <a:solidFill>
                  <a:schemeClr val="accent1">
                    <a:lumMod val="75000"/>
                  </a:schemeClr>
                </a:solidFill>
              </a:rPr>
              <a:t>Cost Reduction</a:t>
            </a:r>
          </a:p>
          <a:p>
            <a:pPr marL="285750" indent="-285750">
              <a:buFont typeface="Arial" panose="020B0604020202020204" pitchFamily="34" charset="0"/>
              <a:buChar char="•"/>
            </a:pPr>
            <a:r>
              <a:rPr lang="en-US" sz="2400" dirty="0">
                <a:solidFill>
                  <a:schemeClr val="accent1">
                    <a:lumMod val="75000"/>
                  </a:schemeClr>
                </a:solidFill>
              </a:rPr>
              <a:t>Health Impact</a:t>
            </a:r>
          </a:p>
          <a:p>
            <a:pPr marL="285750" indent="-285750">
              <a:buFont typeface="Arial" panose="020B0604020202020204" pitchFamily="34" charset="0"/>
              <a:buChar char="•"/>
            </a:pPr>
            <a:r>
              <a:rPr lang="en-US" sz="2400" dirty="0">
                <a:solidFill>
                  <a:schemeClr val="accent1">
                    <a:lumMod val="75000"/>
                  </a:schemeClr>
                </a:solidFill>
              </a:rPr>
              <a:t>Environmental Agencies</a:t>
            </a:r>
          </a:p>
          <a:p>
            <a:pPr marL="285750" indent="-285750">
              <a:buFont typeface="Arial" panose="020B0604020202020204" pitchFamily="34" charset="0"/>
              <a:buChar char="•"/>
            </a:pPr>
            <a:r>
              <a:rPr lang="en-US" sz="2400" dirty="0">
                <a:solidFill>
                  <a:schemeClr val="accent1">
                    <a:lumMod val="75000"/>
                  </a:schemeClr>
                </a:solidFill>
              </a:rPr>
              <a:t>Carbon Footprint</a:t>
            </a:r>
          </a:p>
          <a:p>
            <a:pPr marL="285750" indent="-285750">
              <a:buFont typeface="Arial" panose="020B0604020202020204" pitchFamily="34" charset="0"/>
              <a:buChar char="•"/>
            </a:pPr>
            <a:r>
              <a:rPr lang="en-US" sz="2400" dirty="0">
                <a:solidFill>
                  <a:schemeClr val="accent1">
                    <a:lumMod val="75000"/>
                  </a:schemeClr>
                </a:solidFill>
              </a:rPr>
              <a:t>Transportation</a:t>
            </a:r>
          </a:p>
          <a:p>
            <a:pPr marL="285750" indent="-285750">
              <a:buFont typeface="Arial" panose="020B0604020202020204" pitchFamily="34" charset="0"/>
              <a:buChar char="•"/>
            </a:pPr>
            <a:r>
              <a:rPr lang="en-US" sz="2400" dirty="0">
                <a:solidFill>
                  <a:schemeClr val="accent1">
                    <a:lumMod val="75000"/>
                  </a:schemeClr>
                </a:solidFill>
              </a:rPr>
              <a:t>Real Estate Values</a:t>
            </a:r>
          </a:p>
          <a:p>
            <a:pPr marL="285750" indent="-285750">
              <a:buFont typeface="Arial" panose="020B0604020202020204" pitchFamily="34" charset="0"/>
              <a:buChar char="•"/>
            </a:pPr>
            <a:endParaRPr lang="en-US" sz="2400" dirty="0">
              <a:solidFill>
                <a:schemeClr val="accent1">
                  <a:lumMod val="75000"/>
                </a:schemeClr>
              </a:solidFill>
            </a:endParaRPr>
          </a:p>
        </p:txBody>
      </p:sp>
      <p:sp>
        <p:nvSpPr>
          <p:cNvPr id="10" name="TextBox 9">
            <a:extLst>
              <a:ext uri="{FF2B5EF4-FFF2-40B4-BE49-F238E27FC236}">
                <a16:creationId xmlns:a16="http://schemas.microsoft.com/office/drawing/2014/main" id="{AFAEA588-5855-E44B-926B-B9B1EE2653C9}"/>
              </a:ext>
            </a:extLst>
          </p:cNvPr>
          <p:cNvSpPr txBox="1"/>
          <p:nvPr/>
        </p:nvSpPr>
        <p:spPr>
          <a:xfrm>
            <a:off x="6281882" y="1635319"/>
            <a:ext cx="4364181" cy="461665"/>
          </a:xfrm>
          <a:prstGeom prst="rect">
            <a:avLst/>
          </a:prstGeom>
          <a:noFill/>
        </p:spPr>
        <p:txBody>
          <a:bodyPr wrap="square" rtlCol="0">
            <a:spAutoFit/>
          </a:bodyPr>
          <a:lstStyle/>
          <a:p>
            <a:r>
              <a:rPr lang="en-US" sz="2400" b="1" dirty="0">
                <a:solidFill>
                  <a:srgbClr val="00B050"/>
                </a:solidFill>
              </a:rPr>
              <a:t> Government Saves Money!</a:t>
            </a:r>
          </a:p>
        </p:txBody>
      </p:sp>
    </p:spTree>
    <p:extLst>
      <p:ext uri="{BB962C8B-B14F-4D97-AF65-F5344CB8AC3E}">
        <p14:creationId xmlns:p14="http://schemas.microsoft.com/office/powerpoint/2010/main" val="3152235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{A27363F5-CDC4-3C49-B1D1-5420E695C4AB}tf16401378</Template>
  <TotalTime>864</TotalTime>
  <Words>993</Words>
  <Application>Microsoft Macintosh PowerPoint</Application>
  <PresentationFormat>Widescreen</PresentationFormat>
  <Paragraphs>159</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Palatino</vt:lpstr>
      <vt:lpstr>Tahoma</vt:lpstr>
      <vt:lpstr>Verdana</vt:lpstr>
      <vt:lpstr>Office Theme</vt:lpstr>
      <vt:lpstr>PowerPoint Presentation</vt:lpstr>
      <vt:lpstr>PROBLEM</vt:lpstr>
      <vt:lpstr>SOLUTION</vt:lpstr>
      <vt:lpstr>MONETIZATION</vt:lpstr>
      <vt:lpstr>UNDERLYING MAGIC  Central Singapore</vt:lpstr>
      <vt:lpstr>PowerPoint Presentation</vt:lpstr>
      <vt:lpstr>Dashboard | Noise Pollution Insights</vt:lpstr>
      <vt:lpstr>CONCEPTUAL ARCHITECTURE</vt:lpstr>
      <vt:lpstr>BENEFITS</vt:lpstr>
      <vt:lpstr>ROADMAPS</vt:lpstr>
      <vt:lpstr>Project Members</vt:lpstr>
      <vt:lpstr>PowerPoint Presentation</vt:lpstr>
      <vt:lpstr>REFERENCE</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Sheetal Gour</dc:creator>
  <cp:lastModifiedBy>Sheetal Gour</cp:lastModifiedBy>
  <cp:revision>94</cp:revision>
  <dcterms:created xsi:type="dcterms:W3CDTF">2021-06-07T19:12:38Z</dcterms:created>
  <dcterms:modified xsi:type="dcterms:W3CDTF">2021-06-08T09:37:27Z</dcterms:modified>
</cp:coreProperties>
</file>

<file path=docProps/thumbnail.jpeg>
</file>